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60" r:id="rId2"/>
    <p:sldId id="261" r:id="rId3"/>
    <p:sldId id="262" r:id="rId4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26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3DA92E-C85D-48D4-A986-B40F51AC28EE}" type="datetimeFigureOut">
              <a:rPr lang="zh-TW" altLang="en-US" smtClean="0"/>
              <a:t>2017/6/14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C1F2D2-9006-4DF7-8C97-340CDF8AAD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93610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1ACE0B44-A64E-4A6F-A93B-B7A619F5EB96}" type="slidenum">
              <a:rPr lang="zh-TW" altLang="en-US">
                <a:solidFill>
                  <a:srgbClr val="000000"/>
                </a:solidFill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</a:t>
            </a:fld>
            <a:endParaRPr lang="en-US" altLang="zh-TW">
              <a:solidFill>
                <a:srgbClr val="000000"/>
              </a:solidFill>
              <a:latin typeface="Tahoma" panose="020B0604030504040204" pitchFamily="34" charset="0"/>
            </a:endParaRPr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solidFill>
            <a:srgbClr val="FFFFFF"/>
          </a:solidFill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64994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61B2868F-CBB8-49D1-BACE-9154A22177FB}" type="slidenum">
              <a:rPr lang="zh-TW" altLang="en-US">
                <a:solidFill>
                  <a:srgbClr val="000000"/>
                </a:solidFill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</a:t>
            </a:fld>
            <a:endParaRPr lang="en-US" altLang="zh-TW">
              <a:solidFill>
                <a:srgbClr val="000000"/>
              </a:solidFill>
              <a:latin typeface="Tahoma" panose="020B0604030504040204" pitchFamily="34" charset="0"/>
            </a:endParaRPr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solidFill>
            <a:srgbClr val="FFFFFF"/>
          </a:solidFill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3308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61B2868F-CBB8-49D1-BACE-9154A22177FB}" type="slidenum">
              <a:rPr lang="zh-TW" altLang="en-US">
                <a:solidFill>
                  <a:srgbClr val="000000"/>
                </a:solidFill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3</a:t>
            </a:fld>
            <a:endParaRPr lang="en-US" altLang="zh-TW">
              <a:solidFill>
                <a:srgbClr val="000000"/>
              </a:solidFill>
              <a:latin typeface="Tahoma" panose="020B0604030504040204" pitchFamily="34" charset="0"/>
            </a:endParaRPr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solidFill>
            <a:srgbClr val="FFFFFF"/>
          </a:solidFill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02362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" y="2438402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TW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TW" altLang="en-US" sz="240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TW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TW" altLang="en-US" sz="24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TW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TW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TW" altLang="en-US" sz="2400">
                <a:solidFill>
                  <a:srgbClr val="000000"/>
                </a:solidFill>
              </a:endParaRPr>
            </a:p>
          </p:txBody>
        </p:sp>
      </p:grpSp>
      <p:sp>
        <p:nvSpPr>
          <p:cNvPr id="718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10707C-183A-4F2A-B073-1159451CDFBB}" type="datetime1">
              <a:rPr lang="zh-TW" altLang="en-US">
                <a:solidFill>
                  <a:srgbClr val="00E4A8"/>
                </a:solidFill>
              </a:rPr>
              <a:pPr>
                <a:defRPr/>
              </a:pPr>
              <a:t>2017/6/14</a:t>
            </a:fld>
            <a:endParaRPr lang="en-US" altLang="zh-TW">
              <a:solidFill>
                <a:srgbClr val="00E4A8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2362200" y="6248400"/>
            <a:ext cx="4953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>
                <a:solidFill>
                  <a:srgbClr val="00E4A8"/>
                </a:solidFill>
              </a:rPr>
              <a:t>1</a:t>
            </a:r>
            <a:endParaRPr lang="en-US" altLang="zh-TW">
              <a:solidFill>
                <a:srgbClr val="00E4A8"/>
              </a:solidFill>
            </a:endParaRPr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2293B22-0DDE-4364-963B-D31AB7A493F4}" type="slidenum">
              <a:rPr lang="zh-TW" altLang="en-US">
                <a:solidFill>
                  <a:srgbClr val="00E4A8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E4A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430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B27D86-5C61-4A79-A5EA-7316E21750AD}" type="datetime1">
              <a:rPr lang="zh-TW" altLang="en-US">
                <a:solidFill>
                  <a:srgbClr val="00E4A8"/>
                </a:solidFill>
              </a:rPr>
              <a:pPr>
                <a:defRPr/>
              </a:pPr>
              <a:t>2017/6/14</a:t>
            </a:fld>
            <a:endParaRPr lang="en-US" altLang="zh-TW">
              <a:solidFill>
                <a:srgbClr val="00E4A8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srgbClr val="00E4A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8144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2A73AA-4DAB-40C7-8D15-6E3216D7D01B}" type="datetime1">
              <a:rPr lang="zh-TW" altLang="en-US">
                <a:solidFill>
                  <a:srgbClr val="00E4A8"/>
                </a:solidFill>
              </a:rPr>
              <a:pPr>
                <a:defRPr/>
              </a:pPr>
              <a:t>2017/6/14</a:t>
            </a:fld>
            <a:endParaRPr lang="en-US" altLang="zh-TW">
              <a:solidFill>
                <a:srgbClr val="00E4A8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srgbClr val="00E4A8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0A3BD8-2074-44B7-A5C1-2178E2678DF5}" type="slidenum">
              <a:rPr lang="zh-TW" altLang="en-US">
                <a:solidFill>
                  <a:srgbClr val="00E4A8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E4A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37029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762000" y="15240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724400" y="15240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C4C8C6-A9F0-4BA6-8776-AD5938EB0D43}" type="datetime1">
              <a:rPr lang="zh-TW" altLang="en-US">
                <a:solidFill>
                  <a:srgbClr val="00E4A8"/>
                </a:solidFill>
              </a:rPr>
              <a:pPr>
                <a:defRPr/>
              </a:pPr>
              <a:t>2017/6/14</a:t>
            </a:fld>
            <a:endParaRPr lang="en-US" altLang="zh-TW">
              <a:solidFill>
                <a:srgbClr val="00E4A8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srgbClr val="00E4A8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B537EC-ECA5-422A-A0F2-535F7B4EA52B}" type="slidenum">
              <a:rPr lang="zh-TW" altLang="en-US">
                <a:solidFill>
                  <a:srgbClr val="00E4A8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E4A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8763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12E224-F92D-4BB0-8E4E-ABD55ACCEE79}" type="datetime1">
              <a:rPr lang="zh-TW" altLang="en-US">
                <a:solidFill>
                  <a:srgbClr val="00E4A8"/>
                </a:solidFill>
              </a:rPr>
              <a:pPr>
                <a:defRPr/>
              </a:pPr>
              <a:t>2017/6/14</a:t>
            </a:fld>
            <a:endParaRPr lang="en-US" altLang="zh-TW">
              <a:solidFill>
                <a:srgbClr val="00E4A8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srgbClr val="00E4A8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23D947-B4D2-459E-811D-116C34AB7A1C}" type="slidenum">
              <a:rPr lang="zh-TW" altLang="en-US">
                <a:solidFill>
                  <a:srgbClr val="00E4A8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E4A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8656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A943EB-C7AC-46BD-9E38-D09FD34BB2A1}" type="datetime1">
              <a:rPr lang="zh-TW" altLang="en-US">
                <a:solidFill>
                  <a:srgbClr val="00E4A8"/>
                </a:solidFill>
              </a:rPr>
              <a:pPr>
                <a:defRPr/>
              </a:pPr>
              <a:t>2017/6/14</a:t>
            </a:fld>
            <a:endParaRPr lang="en-US" altLang="zh-TW">
              <a:solidFill>
                <a:srgbClr val="00E4A8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srgbClr val="00E4A8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A344FF-89C6-45C9-A928-3324FF79ABE4}" type="slidenum">
              <a:rPr lang="zh-TW" altLang="en-US">
                <a:solidFill>
                  <a:srgbClr val="00E4A8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E4A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3564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611972-27A8-43D8-87A2-6EFD232CAF0E}" type="datetime1">
              <a:rPr lang="zh-TW" altLang="en-US">
                <a:solidFill>
                  <a:srgbClr val="00E4A8"/>
                </a:solidFill>
              </a:rPr>
              <a:pPr>
                <a:defRPr/>
              </a:pPr>
              <a:t>2017/6/14</a:t>
            </a:fld>
            <a:endParaRPr lang="en-US" altLang="zh-TW">
              <a:solidFill>
                <a:srgbClr val="00E4A8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srgbClr val="00E4A8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67EB9F-57FC-4B2D-A343-5AB2C4CEF374}" type="slidenum">
              <a:rPr lang="zh-TW" altLang="en-US">
                <a:solidFill>
                  <a:srgbClr val="00E4A8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E4A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1788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C84706-AEF8-4CE3-A3F6-292445927769}" type="datetime1">
              <a:rPr lang="zh-TW" altLang="en-US">
                <a:solidFill>
                  <a:srgbClr val="00E4A8"/>
                </a:solidFill>
              </a:rPr>
              <a:pPr>
                <a:defRPr/>
              </a:pPr>
              <a:t>2017/6/14</a:t>
            </a:fld>
            <a:endParaRPr lang="en-US" altLang="zh-TW">
              <a:solidFill>
                <a:srgbClr val="00E4A8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srgbClr val="00E4A8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FCFD4C-033F-405D-81F7-CED468FE1572}" type="slidenum">
              <a:rPr lang="zh-TW" altLang="en-US">
                <a:solidFill>
                  <a:srgbClr val="00E4A8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E4A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460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646C48-6718-4057-8098-322730DB0445}" type="datetime1">
              <a:rPr lang="zh-TW" altLang="en-US">
                <a:solidFill>
                  <a:srgbClr val="00E4A8"/>
                </a:solidFill>
              </a:rPr>
              <a:pPr>
                <a:defRPr/>
              </a:pPr>
              <a:t>2017/6/14</a:t>
            </a:fld>
            <a:endParaRPr lang="en-US" altLang="zh-TW">
              <a:solidFill>
                <a:srgbClr val="00E4A8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srgbClr val="00E4A8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E6812C-4AF7-4D9D-8D47-31470DBBA78F}" type="slidenum">
              <a:rPr lang="zh-TW" altLang="en-US">
                <a:solidFill>
                  <a:srgbClr val="00E4A8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E4A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516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5CDF5E-F580-450F-85D0-283BD9368338}" type="datetime1">
              <a:rPr lang="zh-TW" altLang="en-US">
                <a:solidFill>
                  <a:srgbClr val="00E4A8"/>
                </a:solidFill>
              </a:rPr>
              <a:pPr>
                <a:defRPr/>
              </a:pPr>
              <a:t>2017/6/14</a:t>
            </a:fld>
            <a:endParaRPr lang="en-US" altLang="zh-TW">
              <a:solidFill>
                <a:srgbClr val="00E4A8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srgbClr val="00E4A8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509709-928B-4E0F-92DB-EA248B5EA99B}" type="slidenum">
              <a:rPr lang="zh-TW" altLang="en-US">
                <a:solidFill>
                  <a:srgbClr val="00E4A8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E4A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7240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07176" y="381000"/>
            <a:ext cx="1947863" cy="5791200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762001" y="381000"/>
            <a:ext cx="5692775" cy="5791200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BD528C-0F72-4DDA-8965-505FBC92D91F}" type="datetime1">
              <a:rPr lang="zh-TW" altLang="en-US">
                <a:solidFill>
                  <a:srgbClr val="00E4A8"/>
                </a:solidFill>
              </a:rPr>
              <a:pPr>
                <a:defRPr/>
              </a:pPr>
              <a:t>2017/6/14</a:t>
            </a:fld>
            <a:endParaRPr lang="en-US" altLang="zh-TW">
              <a:solidFill>
                <a:srgbClr val="00E4A8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srgbClr val="00E4A8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347BC9-9BDD-4F8E-BF6C-542ED84AB7E1}" type="slidenum">
              <a:rPr lang="zh-TW" altLang="en-US">
                <a:solidFill>
                  <a:srgbClr val="00E4A8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E4A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7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381000"/>
            <a:ext cx="7793038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5240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kumimoji="0" sz="1400">
                <a:solidFill>
                  <a:schemeClr val="accent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E0A3C7-4406-4AA3-BA64-FDE976CC4CD5}" type="datetime1">
              <a:rPr lang="zh-TW" altLang="en-US">
                <a:solidFill>
                  <a:srgbClr val="00E4A8"/>
                </a:solidFill>
                <a:ea typeface="新細明體" panose="02020500000000000000" pitchFamily="18" charset="-12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2017/6/14</a:t>
            </a:fld>
            <a:endParaRPr lang="en-US" altLang="zh-TW">
              <a:solidFill>
                <a:srgbClr val="00E4A8"/>
              </a:solidFill>
              <a:ea typeface="新細明體" panose="02020500000000000000" pitchFamily="18" charset="-120"/>
            </a:endParaRPr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62200" y="6324600"/>
            <a:ext cx="495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kumimoji="0" sz="1400">
                <a:solidFill>
                  <a:schemeClr val="accent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zh-TW" altLang="en-US">
              <a:solidFill>
                <a:srgbClr val="00E4A8"/>
              </a:solidFill>
              <a:ea typeface="新細明體" panose="02020500000000000000" pitchFamily="18" charset="-120"/>
            </a:endParaRP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400" smtClean="0">
                <a:solidFill>
                  <a:schemeClr val="accent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9AC73DC-DB64-46CD-87C9-248665D8F872}" type="slidenum">
              <a:rPr lang="zh-TW" altLang="en-US">
                <a:solidFill>
                  <a:srgbClr val="00E4A8"/>
                </a:solidFill>
                <a:ea typeface="新細明體" panose="02020500000000000000" pitchFamily="18" charset="-12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>
              <a:solidFill>
                <a:srgbClr val="00E4A8"/>
              </a:solidFill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49232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7772400" cy="914400"/>
          </a:xfrm>
        </p:spPr>
        <p:txBody>
          <a:bodyPr/>
          <a:lstStyle/>
          <a:p>
            <a:pPr eaLnBrk="1" hangingPunct="1"/>
            <a:r>
              <a:rPr lang="en-US" altLang="zh-TW" b="1" smtClean="0">
                <a:latin typeface="Times New Roman" panose="02020603050405020304" pitchFamily="18" charset="0"/>
              </a:rPr>
              <a:t>10056: What is the Probability?</a:t>
            </a:r>
            <a:endParaRPr lang="en-US" altLang="zh-TW" smtClean="0"/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447800"/>
            <a:ext cx="8077200" cy="4789488"/>
          </a:xfrm>
        </p:spPr>
        <p:txBody>
          <a:bodyPr/>
          <a:lstStyle/>
          <a:p>
            <a:pPr eaLnBrk="1" hangingPunct="1"/>
            <a:r>
              <a:rPr lang="zh-TW" altLang="en-US" sz="2400" dirty="0">
                <a:solidFill>
                  <a:schemeClr val="hlink"/>
                </a:solidFill>
                <a:latin typeface="Times New Roman" panose="02020603050405020304" pitchFamily="18" charset="0"/>
              </a:rPr>
              <a:t>★☆☆☆☆</a:t>
            </a:r>
          </a:p>
          <a:p>
            <a:pPr eaLnBrk="1" hangingPunct="1"/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題組：</a:t>
            </a:r>
            <a:r>
              <a:rPr lang="en-US" altLang="zh-TW" sz="2400" dirty="0">
                <a:latin typeface="Times New Roman" panose="02020603050405020304" pitchFamily="18" charset="0"/>
                <a:ea typeface="新細明體" panose="02020500000000000000" pitchFamily="18" charset="-120"/>
              </a:rPr>
              <a:t>Problem Set Archive with Online Judge</a:t>
            </a:r>
          </a:p>
          <a:p>
            <a:pPr eaLnBrk="1" hangingPunct="1"/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題號：</a:t>
            </a:r>
            <a:r>
              <a:rPr lang="en-US" altLang="zh-TW" sz="2400" dirty="0">
                <a:latin typeface="Times New Roman" panose="02020603050405020304" pitchFamily="18" charset="0"/>
              </a:rPr>
              <a:t>10056: What is the Probability?</a:t>
            </a:r>
          </a:p>
          <a:p>
            <a:pPr eaLnBrk="1" hangingPunct="1"/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解題者：</a:t>
            </a:r>
            <a:r>
              <a:rPr lang="zh-TW" altLang="en-US" sz="2400" dirty="0">
                <a:latin typeface="Times New Roman" panose="02020603050405020304" pitchFamily="18" charset="0"/>
              </a:rPr>
              <a:t>李協彥</a:t>
            </a:r>
            <a:endParaRPr lang="zh-TW" altLang="en-US" sz="2400" dirty="0"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pPr eaLnBrk="1" hangingPunct="1"/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解題日期：</a:t>
            </a:r>
            <a:r>
              <a:rPr lang="zh-TW" altLang="en-US" sz="2400" dirty="0">
                <a:latin typeface="Times New Roman" panose="02020603050405020304" pitchFamily="18" charset="0"/>
              </a:rPr>
              <a:t>20</a:t>
            </a:r>
            <a:r>
              <a:rPr lang="en-US" altLang="zh-TW" sz="2400" dirty="0">
                <a:latin typeface="Times New Roman" panose="02020603050405020304" pitchFamily="18" charset="0"/>
              </a:rPr>
              <a:t>17</a:t>
            </a:r>
            <a:r>
              <a:rPr lang="zh-TW" altLang="en-US" sz="2400" dirty="0">
                <a:latin typeface="Times New Roman" panose="02020603050405020304" pitchFamily="18" charset="0"/>
              </a:rPr>
              <a:t>年</a:t>
            </a:r>
            <a:r>
              <a:rPr lang="en-US" altLang="zh-TW" sz="2400" dirty="0">
                <a:latin typeface="Times New Roman" panose="02020603050405020304" pitchFamily="18" charset="0"/>
              </a:rPr>
              <a:t>5</a:t>
            </a:r>
            <a:r>
              <a:rPr lang="zh-TW" altLang="en-US" sz="2400" dirty="0">
                <a:latin typeface="Times New Roman" panose="02020603050405020304" pitchFamily="18" charset="0"/>
              </a:rPr>
              <a:t>月</a:t>
            </a:r>
            <a:r>
              <a:rPr lang="en-US" altLang="zh-TW" sz="2400" dirty="0">
                <a:latin typeface="Times New Roman" panose="02020603050405020304" pitchFamily="18" charset="0"/>
              </a:rPr>
              <a:t>23</a:t>
            </a:r>
            <a:r>
              <a:rPr lang="zh-TW" altLang="en-US" sz="2400" dirty="0">
                <a:latin typeface="Times New Roman" panose="02020603050405020304" pitchFamily="18" charset="0"/>
              </a:rPr>
              <a:t>日</a:t>
            </a:r>
            <a:endParaRPr lang="zh-TW" altLang="en-US" sz="2400" dirty="0"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pPr eaLnBrk="1" hangingPunct="1"/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題意：</a:t>
            </a:r>
            <a:r>
              <a:rPr lang="zh-TW" altLang="en-US" sz="2400" dirty="0">
                <a:latin typeface="Times New Roman" panose="02020603050405020304" pitchFamily="18" charset="0"/>
              </a:rPr>
              <a:t>有一個骰子，骰了之後達成獲勝條件的機率為</a:t>
            </a:r>
            <a:r>
              <a:rPr lang="en-US" altLang="zh-TW" sz="2400" dirty="0">
                <a:latin typeface="Times New Roman" panose="02020603050405020304" pitchFamily="18" charset="0"/>
              </a:rPr>
              <a:t>p</a:t>
            </a:r>
            <a:r>
              <a:rPr lang="zh-TW" altLang="en-US" sz="2400" dirty="0">
                <a:latin typeface="Times New Roman" panose="02020603050405020304" pitchFamily="18" charset="0"/>
              </a:rPr>
              <a:t>，現在有</a:t>
            </a:r>
            <a:r>
              <a:rPr lang="en-US" altLang="zh-TW" sz="2400" dirty="0">
                <a:latin typeface="Times New Roman" panose="02020603050405020304" pitchFamily="18" charset="0"/>
              </a:rPr>
              <a:t>N</a:t>
            </a:r>
            <a:r>
              <a:rPr lang="zh-TW" altLang="en-US" sz="2400" dirty="0">
                <a:latin typeface="Times New Roman" panose="02020603050405020304" pitchFamily="18" charset="0"/>
              </a:rPr>
              <a:t>個玩家輪流骰這個骰子，順序是由</a:t>
            </a:r>
            <a:r>
              <a:rPr lang="en-US" altLang="zh-TW" sz="2400" dirty="0">
                <a:latin typeface="Times New Roman" panose="02020603050405020304" pitchFamily="18" charset="0"/>
              </a:rPr>
              <a:t>1</a:t>
            </a:r>
            <a:r>
              <a:rPr lang="zh-TW" altLang="en-US" sz="2400" dirty="0">
                <a:latin typeface="Times New Roman" panose="02020603050405020304" pitchFamily="18" charset="0"/>
              </a:rPr>
              <a:t>到</a:t>
            </a:r>
            <a:r>
              <a:rPr lang="en-US" altLang="zh-TW" sz="2400" dirty="0">
                <a:latin typeface="Times New Roman" panose="02020603050405020304" pitchFamily="18" charset="0"/>
              </a:rPr>
              <a:t>N</a:t>
            </a:r>
            <a:r>
              <a:rPr lang="zh-TW" altLang="en-US" sz="2400" dirty="0">
                <a:latin typeface="Times New Roman" panose="02020603050405020304" pitchFamily="18" charset="0"/>
              </a:rPr>
              <a:t>，再從</a:t>
            </a:r>
            <a:r>
              <a:rPr lang="en-US" altLang="zh-TW" sz="2400" dirty="0">
                <a:latin typeface="Times New Roman" panose="02020603050405020304" pitchFamily="18" charset="0"/>
              </a:rPr>
              <a:t>1</a:t>
            </a:r>
            <a:r>
              <a:rPr lang="zh-TW" altLang="en-US" sz="2400" dirty="0">
                <a:latin typeface="Times New Roman" panose="02020603050405020304" pitchFamily="18" charset="0"/>
              </a:rPr>
              <a:t>到</a:t>
            </a:r>
            <a:r>
              <a:rPr lang="en-US" altLang="zh-TW" sz="2400" dirty="0">
                <a:latin typeface="Times New Roman" panose="02020603050405020304" pitchFamily="18" charset="0"/>
              </a:rPr>
              <a:t>N</a:t>
            </a:r>
            <a:r>
              <a:rPr lang="zh-TW" altLang="en-US" sz="2400" dirty="0">
                <a:latin typeface="Times New Roman" panose="02020603050405020304" pitchFamily="18" charset="0"/>
              </a:rPr>
              <a:t>，直到有人獲勝為止，此題要求出第</a:t>
            </a:r>
            <a:r>
              <a:rPr lang="en-US" altLang="zh-TW" sz="2400" dirty="0">
                <a:latin typeface="Times New Roman" panose="02020603050405020304" pitchFamily="18" charset="0"/>
              </a:rPr>
              <a:t>I</a:t>
            </a:r>
            <a:r>
              <a:rPr lang="zh-TW" altLang="en-US" sz="2400" dirty="0">
                <a:latin typeface="Times New Roman" panose="02020603050405020304" pitchFamily="18" charset="0"/>
              </a:rPr>
              <a:t>個人獲勝的機率，四捨五入到小數點後四</a:t>
            </a:r>
            <a:r>
              <a:rPr lang="zh-TW" altLang="en-US" sz="2400" dirty="0">
                <a:latin typeface="Times New Roman" panose="02020603050405020304" pitchFamily="18" charset="0"/>
              </a:rPr>
              <a:t>位</a:t>
            </a:r>
            <a:r>
              <a:rPr lang="zh-TW" altLang="en-US" sz="2400" dirty="0">
                <a:latin typeface="Times New Roman" panose="02020603050405020304" pitchFamily="18" charset="0"/>
              </a:rPr>
              <a:t>。</a:t>
            </a:r>
            <a:endParaRPr lang="zh-TW" altLang="en-US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251509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21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81000" y="685802"/>
                <a:ext cx="8077200" cy="5622925"/>
              </a:xfrm>
            </p:spPr>
            <p:txBody>
              <a:bodyPr/>
              <a:lstStyle/>
              <a:p>
                <a:pPr eaLnBrk="1" hangingPunct="1">
                  <a:lnSpc>
                    <a:spcPct val="90000"/>
                  </a:lnSpc>
                </a:pPr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題意範例：</a:t>
                </a:r>
                <a:r>
                  <a:rPr lang="en-US" altLang="zh-TW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2</a:t>
                </a:r>
                <a:endParaRPr lang="en-US" altLang="zh-TW" sz="2400" b="1" dirty="0">
                  <a:solidFill>
                    <a:srgbClr val="3BA943"/>
                  </a:solidFill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en-US" altLang="zh-TW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  <a:sym typeface="Wingdings" panose="05000000000000000000" pitchFamily="2" charset="2"/>
                  </a:rPr>
                  <a:t>	</a:t>
                </a:r>
                <a:r>
                  <a:rPr lang="en-US" altLang="zh-TW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  <a:sym typeface="Wingdings" panose="05000000000000000000" pitchFamily="2" charset="2"/>
                  </a:rPr>
                  <a:t>	</a:t>
                </a:r>
                <a:r>
                  <a:rPr lang="en-US" altLang="zh-TW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2</a:t>
                </a:r>
                <a:r>
                  <a:rPr lang="zh-TW" altLang="en-US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 </a:t>
                </a:r>
                <a:r>
                  <a:rPr lang="en-US" altLang="zh-TW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0.166666</a:t>
                </a:r>
                <a:r>
                  <a:rPr lang="zh-TW" altLang="en-US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 </a:t>
                </a:r>
                <a:r>
                  <a:rPr lang="en-US" altLang="zh-TW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1</a:t>
                </a:r>
                <a:r>
                  <a:rPr lang="zh-TW" altLang="en-US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   </a:t>
                </a:r>
                <a:r>
                  <a:rPr lang="en-US" altLang="zh-TW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</a:t>
                </a:r>
                <a:r>
                  <a:rPr lang="zh-TW" altLang="en-US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 </a:t>
                </a:r>
                <a:r>
                  <a:rPr lang="en-US" altLang="zh-TW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0.5455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	</a:t>
                </a:r>
                <a:r>
                  <a:rPr lang="en-US" altLang="zh-TW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	2</a:t>
                </a:r>
                <a:r>
                  <a:rPr lang="zh-TW" altLang="en-US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 </a:t>
                </a:r>
                <a:r>
                  <a:rPr lang="en-US" altLang="zh-TW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0.166666</a:t>
                </a:r>
                <a:r>
                  <a:rPr lang="zh-TW" altLang="en-US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 </a:t>
                </a:r>
                <a:r>
                  <a:rPr lang="en-US" altLang="zh-TW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2</a:t>
                </a:r>
                <a:r>
                  <a:rPr lang="zh-TW" altLang="en-US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   </a:t>
                </a:r>
                <a:r>
                  <a:rPr lang="en-US" altLang="zh-TW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</a:t>
                </a:r>
                <a:r>
                  <a:rPr lang="zh-TW" altLang="en-US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 </a:t>
                </a:r>
                <a:r>
                  <a:rPr lang="en-US" altLang="zh-TW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0.4545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en-US" altLang="zh-TW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  <a:sym typeface="Wingdings" panose="05000000000000000000" pitchFamily="2" charset="2"/>
                  </a:rPr>
                  <a:t>		</a:t>
                </a:r>
                <a:endParaRPr lang="zh-TW" altLang="en-US" sz="2400" b="1" dirty="0">
                  <a:solidFill>
                    <a:srgbClr val="3BA943"/>
                  </a:solidFill>
                  <a:latin typeface="Times New Roman" panose="02020603050405020304" pitchFamily="18" charset="0"/>
                </a:endParaRPr>
              </a:p>
              <a:p>
                <a:pPr eaLnBrk="1" hangingPunct="1">
                  <a:lnSpc>
                    <a:spcPct val="90000"/>
                  </a:lnSpc>
                </a:pPr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解法：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推導出機率公式後，帶入測資即可求出答案。</a:t>
                </a: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114300" indent="0"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>
                    <a:latin typeface="Times New Roman" panose="02020603050405020304" pitchFamily="18" charset="0"/>
                  </a:rPr>
                  <a:t>		</a:t>
                </a: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114300" indent="0"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>
                    <a:latin typeface="Times New Roman" panose="02020603050405020304" pitchFamily="18" charset="0"/>
                  </a:rPr>
                  <a:t>	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	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第一輪獲勝：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(1−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altLang="zh-TW" sz="2400" i="1"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altLang="zh-TW" sz="2400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114300" indent="0"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>
                    <a:latin typeface="Times New Roman" panose="02020603050405020304" pitchFamily="18" charset="0"/>
                  </a:rPr>
                  <a:t>	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	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第二輪獲勝：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(1−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altLang="zh-TW" sz="2400" i="1">
                            <a:latin typeface="Cambria Math" panose="02040503050406030204" pitchFamily="18" charset="0"/>
                          </a:rPr>
                          <m:t>N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altLang="zh-TW" sz="2400" i="1"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altLang="zh-TW" sz="2400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114300" indent="0"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>
                    <a:latin typeface="Times New Roman" panose="02020603050405020304" pitchFamily="18" charset="0"/>
                  </a:rPr>
                  <a:t>		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第三輪獲勝：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(1−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altLang="zh-TW" sz="2400" i="1">
                            <a:latin typeface="Cambria Math" panose="02040503050406030204" pitchFamily="18" charset="0"/>
                          </a:rPr>
                          <m:t>N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en-US" altLang="zh-TW" sz="2400" i="1">
                            <a:latin typeface="Cambria Math" panose="02040503050406030204" pitchFamily="18" charset="0"/>
                          </a:rPr>
                          <m:t>N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altLang="zh-TW" sz="2400" i="1"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altLang="zh-TW" sz="2400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zh-TW" altLang="en-US" sz="2400" dirty="0">
                  <a:latin typeface="Times New Roman" panose="02020603050405020304" pitchFamily="18" charset="0"/>
                </a:endParaRPr>
              </a:p>
              <a:p>
                <a:pPr marL="114300" indent="0" eaLnBrk="1" hangingPunct="1">
                  <a:lnSpc>
                    <a:spcPct val="90000"/>
                  </a:lnSpc>
                  <a:buNone/>
                </a:pPr>
                <a:endParaRPr lang="zh-TW" altLang="en-US" sz="2400" dirty="0">
                  <a:latin typeface="Times New Roman" panose="02020603050405020304" pitchFamily="18" charset="0"/>
                </a:endParaRPr>
              </a:p>
              <a:p>
                <a:pPr marL="114300" indent="0" eaLnBrk="1" hangingPunct="1">
                  <a:lnSpc>
                    <a:spcPct val="90000"/>
                  </a:lnSpc>
                  <a:buNone/>
                </a:pPr>
                <a:endParaRPr lang="zh-TW" altLang="en-US" sz="24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21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81000" y="685800"/>
                <a:ext cx="8077200" cy="5622925"/>
              </a:xfrm>
              <a:blipFill rotWithShape="0">
                <a:blip r:embed="rId3"/>
                <a:stretch>
                  <a:fillRect l="-151" t="-1518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文字方塊 3"/>
          <p:cNvSpPr txBox="1">
            <a:spLocks noChangeArrowheads="1"/>
          </p:cNvSpPr>
          <p:nvPr/>
        </p:nvSpPr>
        <p:spPr bwMode="auto">
          <a:xfrm>
            <a:off x="4280695" y="4149080"/>
            <a:ext cx="27781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>
                <a:solidFill>
                  <a:srgbClr val="000000"/>
                </a:solidFill>
              </a:rPr>
              <a:t>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>
                <a:solidFill>
                  <a:srgbClr val="000000"/>
                </a:solidFill>
              </a:rPr>
              <a:t>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>
                <a:solidFill>
                  <a:srgbClr val="000000"/>
                </a:solidFill>
              </a:rPr>
              <a:t>.</a:t>
            </a:r>
          </a:p>
        </p:txBody>
      </p:sp>
      <p:cxnSp>
        <p:nvCxnSpPr>
          <p:cNvPr id="5" name="直線接點 4"/>
          <p:cNvCxnSpPr>
            <a:cxnSpLocks noChangeShapeType="1"/>
          </p:cNvCxnSpPr>
          <p:nvPr/>
        </p:nvCxnSpPr>
        <p:spPr bwMode="auto">
          <a:xfrm>
            <a:off x="1116015" y="5516563"/>
            <a:ext cx="6618287" cy="0"/>
          </a:xfrm>
          <a:prstGeom prst="line">
            <a:avLst/>
          </a:prstGeom>
          <a:noFill/>
          <a:ln w="28575" algn="ctr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6" name="加號 5"/>
          <p:cNvSpPr/>
          <p:nvPr/>
        </p:nvSpPr>
        <p:spPr bwMode="auto">
          <a:xfrm>
            <a:off x="971552" y="4699000"/>
            <a:ext cx="720725" cy="666750"/>
          </a:xfrm>
          <a:prstGeom prst="mathPlus">
            <a:avLst>
              <a:gd name="adj1" fmla="val 11720"/>
            </a:avLst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zh-TW" altLang="en-US" sz="2400">
              <a:solidFill>
                <a:srgbClr val="000000"/>
              </a:solidFill>
              <a:ea typeface="新細明體" panose="02020500000000000000" pitchFamily="18" charset="-12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字方塊 6"/>
              <p:cNvSpPr txBox="1"/>
              <p:nvPr/>
            </p:nvSpPr>
            <p:spPr>
              <a:xfrm>
                <a:off x="1333953" y="5760223"/>
                <a:ext cx="5918223" cy="8292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TW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kumimoji="1" lang="en-US" altLang="zh-TW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unc>
                        <m:funcPr>
                          <m:ctrlPr>
                            <a:rPr kumimoji="1" lang="en-US" altLang="zh-TW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1" lang="en-US" altLang="zh-TW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1" lang="en-US" altLang="zh-TW" sz="24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kumimoji="1" lang="en-US" altLang="zh-TW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kumimoji="1" lang="en-US" altLang="zh-TW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kumimoji="1" lang="en-US" altLang="zh-TW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kumimoji="1" lang="en-US" altLang="zh-TW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TW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kumimoji="1" lang="en-US" altLang="zh-TW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kumimoji="1" lang="en-US" altLang="zh-TW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kumimoji="1" lang="en-US" altLang="zh-TW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TW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kumimoji="1" lang="en-US" altLang="zh-TW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kumimoji="1" lang="en-US" altLang="zh-TW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1" lang="en-US" altLang="zh-TW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p>
                                  <m:r>
                                    <a:rPr kumimoji="1" lang="en-US" altLang="zh-TW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num>
                            <m:den>
                              <m:r>
                                <a:rPr kumimoji="1" lang="en-US" altLang="zh-TW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kumimoji="1" lang="en-US" altLang="zh-TW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den>
                          </m:f>
                          <m:r>
                            <a:rPr kumimoji="1" lang="en-US" altLang="zh-TW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kumimoji="1" lang="en-US" altLang="zh-TW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kumimoji="1" lang="en-US" altLang="zh-TW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TW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kumimoji="1" lang="en-US" altLang="zh-TW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>
                                <a:rPr kumimoji="1" lang="en-US" altLang="zh-TW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kumimoji="1" lang="en-US" altLang="zh-TW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den>
                          </m:f>
                          <m:r>
                            <a:rPr kumimoji="1" lang="en-US" altLang="zh-TW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kumimoji="1" lang="en-US" altLang="zh-TW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kumimoji="1" lang="en-US" altLang="zh-TW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1" lang="en-US" altLang="zh-TW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(1−</m:t>
                                  </m:r>
                                  <m:r>
                                    <a:rPr kumimoji="1" lang="en-US" altLang="zh-TW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  <m:r>
                                    <a:rPr kumimoji="1" lang="en-US" altLang="zh-TW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kumimoji="1" lang="en-US" altLang="zh-TW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  <m:r>
                                    <a:rPr kumimoji="1" lang="en-US" altLang="zh-TW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  <m:r>
                                <a:rPr kumimoji="1" lang="en-US" altLang="zh-TW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  <m:r>
                                <a:rPr kumimoji="1" lang="en-US" altLang="zh-TW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num>
                            <m:den>
                              <m:r>
                                <a:rPr kumimoji="1" lang="en-US" altLang="zh-TW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kumimoji="1" lang="en-US" altLang="zh-TW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1" lang="en-US" altLang="zh-TW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(1−</m:t>
                                  </m:r>
                                  <m:r>
                                    <a:rPr kumimoji="1" lang="en-US" altLang="zh-TW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  <m:r>
                                    <a:rPr kumimoji="1" lang="en-US" altLang="zh-TW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kumimoji="1" lang="en-US" altLang="zh-TW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sup>
                              </m:sSup>
                            </m:den>
                          </m:f>
                        </m:e>
                      </m:func>
                    </m:oMath>
                  </m:oMathPara>
                </a14:m>
                <a:endParaRPr kumimoji="1" lang="zh-TW" altLang="en-US" sz="2400" dirty="0">
                  <a:solidFill>
                    <a:srgbClr val="000000"/>
                  </a:solidFill>
                  <a:ea typeface="新細明體" panose="02020500000000000000" pitchFamily="18" charset="-120"/>
                </a:endParaRPr>
              </a:p>
            </p:txBody>
          </p:sp>
        </mc:Choice>
        <mc:Fallback xmlns="">
          <p:sp>
            <p:nvSpPr>
              <p:cNvPr id="7" name="文字方塊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3951" y="5760223"/>
                <a:ext cx="5918223" cy="82926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65235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21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81000" y="685802"/>
                <a:ext cx="8077200" cy="6055567"/>
              </a:xfrm>
            </p:spPr>
            <p:txBody>
              <a:bodyPr/>
              <a:lstStyle/>
              <a:p>
                <a:pPr eaLnBrk="1" hangingPunct="1">
                  <a:lnSpc>
                    <a:spcPct val="90000"/>
                  </a:lnSpc>
                </a:pPr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解法範例：</a:t>
                </a:r>
                <a:endParaRPr lang="en-US" altLang="zh-TW" sz="2400" dirty="0">
                  <a:latin typeface="Times New Roman" panose="02020603050405020304" pitchFamily="18" charset="0"/>
                  <a:sym typeface="Wingdings" panose="05000000000000000000" pitchFamily="2" charset="2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en-US" altLang="zh-TW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  <a:sym typeface="Wingdings" panose="05000000000000000000" pitchFamily="2" charset="2"/>
                  </a:rPr>
                  <a:t>		</a:t>
                </a:r>
                <a:r>
                  <a:rPr lang="en-US" altLang="zh-TW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2</a:t>
                </a:r>
                <a:endParaRPr lang="en-US" altLang="zh-TW" sz="2400" b="1" dirty="0">
                  <a:solidFill>
                    <a:srgbClr val="3BA943"/>
                  </a:solidFill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en-US" altLang="zh-TW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  <a:sym typeface="Wingdings" panose="05000000000000000000" pitchFamily="2" charset="2"/>
                  </a:rPr>
                  <a:t>		</a:t>
                </a:r>
                <a:r>
                  <a:rPr lang="en-US" altLang="zh-TW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2</a:t>
                </a:r>
                <a:r>
                  <a:rPr lang="zh-TW" altLang="en-US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 </a:t>
                </a:r>
                <a:r>
                  <a:rPr lang="en-US" altLang="zh-TW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0.166666</a:t>
                </a:r>
                <a:r>
                  <a:rPr lang="zh-TW" altLang="en-US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 </a:t>
                </a:r>
                <a:r>
                  <a:rPr lang="en-US" altLang="zh-TW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1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	</a:t>
                </a:r>
                <a:r>
                  <a:rPr lang="en-US" altLang="zh-TW" sz="2400" dirty="0"/>
                  <a:t>	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zh-TW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sz="2400" i="1">
                                <a:latin typeface="Cambria Math" panose="02040503050406030204" pitchFamily="18" charset="0"/>
                              </a:rPr>
                              <m:t>(1−</m:t>
                            </m:r>
                            <m:r>
                              <a:rPr lang="en-US" altLang="zh-TW" sz="2400" i="1">
                                <a:latin typeface="Cambria Math" panose="02040503050406030204" pitchFamily="18" charset="0"/>
                              </a:rPr>
                              <m:t>0.166666</m:t>
                            </m:r>
                            <m:r>
                              <a:rPr lang="en-US" altLang="zh-TW" sz="24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US" altLang="zh-TW" sz="2400" i="1">
                                <a:latin typeface="Cambria Math" panose="02040503050406030204" pitchFamily="18" charset="0"/>
                              </a:rPr>
                              <m:t>1−1</m:t>
                            </m:r>
                          </m:sup>
                        </m:sSup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∗0.166666</m:t>
                        </m:r>
                      </m:num>
                      <m:den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1−</m:t>
                        </m:r>
                        <m:sSup>
                          <m:sSupPr>
                            <m:ctrlPr>
                              <a:rPr lang="en-US" altLang="zh-TW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sz="2400" i="1">
                                <a:latin typeface="Cambria Math" panose="02040503050406030204" pitchFamily="18" charset="0"/>
                              </a:rPr>
                              <m:t>(1−0.166666)</m:t>
                            </m:r>
                          </m:e>
                          <m:sup>
                            <m:r>
                              <a:rPr lang="en-US" altLang="zh-TW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 </a:t>
                </a:r>
                <a:r>
                  <a:rPr lang="en-US" altLang="zh-TW" sz="2400" b="1" dirty="0">
                    <a:latin typeface="Times New Roman" panose="02020603050405020304" pitchFamily="18" charset="0"/>
                  </a:rPr>
                  <a:t>= 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0.5455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>
                    <a:latin typeface="Times New Roman" panose="02020603050405020304" pitchFamily="18" charset="0"/>
                  </a:rPr>
                  <a:t>	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	</a:t>
                </a:r>
                <a:r>
                  <a:rPr lang="en-US" altLang="zh-TW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2</a:t>
                </a:r>
                <a:r>
                  <a:rPr lang="zh-TW" altLang="en-US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 </a:t>
                </a:r>
                <a:r>
                  <a:rPr lang="en-US" altLang="zh-TW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0.166666</a:t>
                </a:r>
                <a:r>
                  <a:rPr lang="zh-TW" altLang="en-US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 </a:t>
                </a:r>
                <a:r>
                  <a:rPr lang="en-US" altLang="zh-TW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2		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>
                    <a:latin typeface="Times New Roman" panose="02020603050405020304" pitchFamily="18" charset="0"/>
                  </a:rPr>
                  <a:t>		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zh-TW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sz="2400" i="1">
                                <a:latin typeface="Cambria Math" panose="02040503050406030204" pitchFamily="18" charset="0"/>
                              </a:rPr>
                              <m:t>(1−0.166666)</m:t>
                            </m:r>
                          </m:e>
                          <m:sup>
                            <m:r>
                              <a:rPr lang="en-US" altLang="zh-TW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TW" sz="2400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∗0.166666</m:t>
                        </m:r>
                      </m:num>
                      <m:den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1−</m:t>
                        </m:r>
                        <m:sSup>
                          <m:sSupPr>
                            <m:ctrlPr>
                              <a:rPr lang="en-US" altLang="zh-TW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sz="2400" i="1">
                                <a:latin typeface="Cambria Math" panose="02040503050406030204" pitchFamily="18" charset="0"/>
                              </a:rPr>
                              <m:t>(1−0.166666)</m:t>
                            </m:r>
                          </m:e>
                          <m:sup>
                            <m:r>
                              <a:rPr lang="en-US" altLang="zh-TW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 </a:t>
                </a:r>
                <a:r>
                  <a:rPr lang="en-US" altLang="zh-TW" sz="2400" b="1" dirty="0">
                    <a:latin typeface="Times New Roman" panose="02020603050405020304" pitchFamily="18" charset="0"/>
                  </a:rPr>
                  <a:t>= 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0.4545</a:t>
                </a: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endParaRPr lang="zh-TW" altLang="en-US" sz="2400" dirty="0">
                  <a:latin typeface="Times New Roman" panose="02020603050405020304" pitchFamily="18" charset="0"/>
                </a:endParaRPr>
              </a:p>
              <a:p>
                <a:pPr eaLnBrk="1" hangingPunct="1">
                  <a:lnSpc>
                    <a:spcPct val="90000"/>
                  </a:lnSpc>
                </a:pPr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討論：</a:t>
                </a:r>
              </a:p>
              <a:p>
                <a:pPr eaLnBrk="1" hangingPunct="1">
                  <a:lnSpc>
                    <a:spcPct val="90000"/>
                  </a:lnSpc>
                  <a:buFont typeface="Wingdings" panose="05000000000000000000" pitchFamily="2" charset="2"/>
                  <a:buNone/>
                </a:pPr>
                <a:r>
                  <a:rPr lang="zh-TW" altLang="en-US" sz="2400" dirty="0">
                    <a:latin typeface="Times New Roman" panose="02020603050405020304" pitchFamily="18" charset="0"/>
                  </a:rPr>
                  <a:t>	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	 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題目要求要輸出到小數點後四位。</a:t>
                </a: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>
                    <a:latin typeface="Times New Roman" panose="02020603050405020304" pitchFamily="18" charset="0"/>
                  </a:rPr>
                  <a:t>		</a:t>
                </a:r>
                <a:r>
                  <a:rPr lang="en-US" altLang="zh-TW" sz="2400" dirty="0" err="1">
                    <a:latin typeface="Times New Roman" panose="02020603050405020304" pitchFamily="18" charset="0"/>
                  </a:rPr>
                  <a:t>printf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(“%</a:t>
                </a:r>
                <a:r>
                  <a:rPr lang="en-US" altLang="zh-TW" sz="2400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.4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lf\n”,</a:t>
                </a:r>
                <a:r>
                  <a:rPr lang="en-US" altLang="zh-TW" sz="2400" dirty="0" err="1">
                    <a:latin typeface="Times New Roman" panose="02020603050405020304" pitchFamily="18" charset="0"/>
                  </a:rPr>
                  <a:t>ans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);</a:t>
                </a: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>
                    <a:latin typeface="Times New Roman" panose="02020603050405020304" pitchFamily="18" charset="0"/>
                  </a:rPr>
                  <a:t>		</a:t>
                </a:r>
                <a:r>
                  <a:rPr lang="en-US" altLang="zh-TW" sz="2400" dirty="0" err="1">
                    <a:latin typeface="Times New Roman" panose="02020603050405020304" pitchFamily="18" charset="0"/>
                  </a:rPr>
                  <a:t>cout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 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&lt;&lt; </a:t>
                </a:r>
                <a:r>
                  <a:rPr lang="en-US" altLang="zh-TW" sz="2400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fixed &lt;&lt; </a:t>
                </a:r>
                <a:r>
                  <a:rPr lang="en-US" altLang="zh-TW" sz="2400" dirty="0" err="1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setprecision</a:t>
                </a:r>
                <a:r>
                  <a:rPr lang="en-US" altLang="zh-TW" sz="2400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(4) 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&lt;&lt; </a:t>
                </a:r>
                <a:r>
                  <a:rPr lang="en-US" altLang="zh-TW" sz="2400" dirty="0" err="1">
                    <a:latin typeface="Times New Roman" panose="02020603050405020304" pitchFamily="18" charset="0"/>
                  </a:rPr>
                  <a:t>ans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 &lt;&lt; </a:t>
                </a:r>
                <a:r>
                  <a:rPr lang="en-US" altLang="zh-TW" sz="2400" dirty="0" err="1">
                    <a:latin typeface="Times New Roman" panose="02020603050405020304" pitchFamily="18" charset="0"/>
                  </a:rPr>
                  <a:t>endl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;</a:t>
                </a:r>
              </a:p>
              <a:p>
                <a:pPr eaLnBrk="1" hangingPunct="1">
                  <a:lnSpc>
                    <a:spcPct val="90000"/>
                  </a:lnSpc>
                  <a:buNone/>
                </a:pP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>
                    <a:latin typeface="Times New Roman" panose="02020603050405020304" pitchFamily="18" charset="0"/>
                  </a:rPr>
                  <a:t>		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此解法的時間複雜度為 </a:t>
                </a:r>
                <a14:m>
                  <m:oMath xmlns:m="http://schemas.openxmlformats.org/officeDocument/2006/math">
                    <m:r>
                      <a:rPr lang="en-US" altLang="zh-TW" sz="2400" i="1" dirty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altLang="zh-TW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400" i="1" dirty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altLang="zh-TW" sz="24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sz="2400" i="1" dirty="0">
                        <a:latin typeface="Cambria Math" panose="02040503050406030204" pitchFamily="18" charset="0"/>
                      </a:rPr>
                      <m:t>𝑐𝑜𝑛𝑠𝑡</m:t>
                    </m:r>
                    <m:r>
                      <a:rPr lang="en-US" altLang="zh-TW" sz="2400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sz="2400" i="1" dirty="0">
                        <a:latin typeface="Cambria Math" panose="02040503050406030204" pitchFamily="18" charset="0"/>
                      </a:rPr>
                      <m:t>𝑡𝑖𝑚𝑒</m:t>
                    </m:r>
                    <m:r>
                      <a:rPr lang="en-US" altLang="zh-TW" sz="2400" i="1" dirty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altLang="zh-TW" sz="24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21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81000" y="685800"/>
                <a:ext cx="8077200" cy="6055567"/>
              </a:xfrm>
              <a:blipFill rotWithShape="0">
                <a:blip r:embed="rId3"/>
                <a:stretch>
                  <a:fillRect l="-151" t="-141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33959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標楷體"/>
        <a:cs typeface=""/>
      </a:majorFont>
      <a:minorFont>
        <a:latin typeface="Tahoma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新細明體" pitchFamily="18" charset="-12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119</Words>
  <Application>Microsoft Office PowerPoint</Application>
  <PresentationFormat>如螢幕大小 (4:3)</PresentationFormat>
  <Paragraphs>36</Paragraphs>
  <Slides>3</Slides>
  <Notes>3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</vt:i4>
      </vt:variant>
    </vt:vector>
  </HeadingPairs>
  <TitlesOfParts>
    <vt:vector size="11" baseType="lpstr">
      <vt:lpstr>新細明體</vt:lpstr>
      <vt:lpstr>標楷體</vt:lpstr>
      <vt:lpstr>Calibri</vt:lpstr>
      <vt:lpstr>Cambria Math</vt:lpstr>
      <vt:lpstr>Tahoma</vt:lpstr>
      <vt:lpstr>Times New Roman</vt:lpstr>
      <vt:lpstr>Wingdings</vt:lpstr>
      <vt:lpstr>Blends</vt:lpstr>
      <vt:lpstr>10056: What is the Probability?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10056: What is the Probability?</dc:title>
  <dc:creator>YanLee</dc:creator>
  <cp:lastModifiedBy>YanLee</cp:lastModifiedBy>
  <cp:revision>1</cp:revision>
  <dcterms:created xsi:type="dcterms:W3CDTF">2017-06-14T07:11:27Z</dcterms:created>
  <dcterms:modified xsi:type="dcterms:W3CDTF">2017-06-14T07:11:43Z</dcterms:modified>
</cp:coreProperties>
</file>