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"/>
  </p:notesMasterIdLst>
  <p:sldIdLst>
    <p:sldId id="307" r:id="rId2"/>
    <p:sldId id="309" r:id="rId3"/>
    <p:sldId id="310" r:id="rId4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594" id="{6AE1EF1B-F576-4637-9C0C-13C8EE0A9ECC}">
          <p14:sldIdLst/>
        </p14:section>
        <p14:section name="11220" id="{08F7E8B8-6531-4070-A3B5-62FB17B80898}">
          <p14:sldIdLst/>
        </p14:section>
        <p14:section name="10221" id="{E8120C53-7E64-4801-B269-A35BCB009D43}">
          <p14:sldIdLst>
            <p14:sldId id="307"/>
            <p14:sldId id="309"/>
            <p14:sldId id="310"/>
          </p14:sldIdLst>
        </p14:section>
        <p14:section name="846" id="{DD0BD4AB-B0AD-4DC5-9BDD-777BD1AC7E83}">
          <p14:sldIdLst/>
        </p14:section>
        <p14:section name="1056" id="{D6986F79-27A5-4DE6-BF6F-061F95917CC6}">
          <p14:sldIdLst/>
        </p14:section>
        <p14:section name="10810" id="{CE523FE4-7DE3-43B8-9F29-2D65DDD1A24A}">
          <p14:sldIdLst/>
        </p14:section>
        <p14:section name="12096" id="{D3EE7655-8E1A-4EB6-B5B8-0DD85FEF6DD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88035" autoAdjust="0"/>
  </p:normalViewPr>
  <p:slideViewPr>
    <p:cSldViewPr>
      <p:cViewPr varScale="1">
        <p:scale>
          <a:sx n="100" d="100"/>
          <a:sy n="100" d="100"/>
        </p:scale>
        <p:origin x="214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DF408D1D-9195-482C-8F3E-972C49A8CC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949854F9-A6D8-4F70-A231-4087BCAEB5DE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9986528D-1DC4-4D03-BC02-8FF6446D62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853A367-18E2-46FC-B309-48B2ACDED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DE97EC57-28E9-41B5-A6C4-4866BE259D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877D0AE-C610-4758-8804-3491AE68A36A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2A472136-8AC8-487E-B7B9-FE8FF3C45A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FC37B5A-D4D9-443B-ACD5-2A8E191AE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>
            <a:extLst>
              <a:ext uri="{FF2B5EF4-FFF2-40B4-BE49-F238E27FC236}">
                <a16:creationId xmlns:a16="http://schemas.microsoft.com/office/drawing/2014/main" id="{765941F3-5FE0-4A92-9E4F-73C99F7B4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974D352-E9CE-4AC4-B4F9-679C45DC16B7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EC3B87E0-701D-43CA-BD25-48C0F3B5C3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>
                <a:latin typeface="Times New Roman" panose="02020603050405020304" pitchFamily="18" charset="0"/>
              </a:rPr>
              <a:t>10221: </a:t>
            </a:r>
            <a:r>
              <a:rPr lang="en-US" altLang="zh-TW" b="1">
                <a:latin typeface="Times New Roman" panose="02020603050405020304" pitchFamily="18" charset="0"/>
                <a:cs typeface="Times New Roman" panose="02020603050405020304" pitchFamily="18" charset="0"/>
              </a:rPr>
              <a:t>Satellites</a:t>
            </a: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DDEE5CF8-D1CF-4581-8080-B80DDEA578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★☆☆☆☆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zh-TW" altLang="en-US" sz="2400" dirty="0">
                <a:latin typeface="Times New Roman" panose="02020603050405020304" pitchFamily="18" charset="0"/>
              </a:rPr>
              <a:t>10</a:t>
            </a:r>
            <a:r>
              <a:rPr lang="en-US" altLang="zh-TW" sz="2400" dirty="0">
                <a:latin typeface="Times New Roman" panose="02020603050405020304" pitchFamily="18" charset="0"/>
              </a:rPr>
              <a:t>221</a:t>
            </a:r>
            <a:r>
              <a:rPr lang="zh-TW" altLang="en-US" sz="2400" dirty="0">
                <a:latin typeface="Times New Roman" panose="02020603050405020304" pitchFamily="18" charset="0"/>
              </a:rPr>
              <a:t>: </a:t>
            </a:r>
            <a:r>
              <a:rPr lang="en-US" altLang="zh-TW" sz="2400" dirty="0">
                <a:latin typeface="Times New Roman" panose="02020603050405020304" pitchFamily="18" charset="0"/>
              </a:rPr>
              <a:t>Satellites</a:t>
            </a:r>
            <a:endParaRPr lang="en-US" altLang="zh-TW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>
                <a:latin typeface="Times New Roman" panose="02020603050405020304" pitchFamily="18" charset="0"/>
              </a:rPr>
              <a:t>賴冠霖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19</a:t>
            </a:r>
            <a:r>
              <a:rPr lang="zh-TW" altLang="en-US" sz="2400" dirty="0">
                <a:latin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  <a:r>
              <a:rPr lang="zh-TW" altLang="en-US" sz="2400" dirty="0">
                <a:latin typeface="Times New Roman" panose="02020603050405020304" pitchFamily="18" charset="0"/>
              </a:rPr>
              <a:t>月</a:t>
            </a:r>
            <a:r>
              <a:rPr lang="en-US" altLang="zh-TW" sz="2400" dirty="0">
                <a:latin typeface="Times New Roman" panose="02020603050405020304" pitchFamily="18" charset="0"/>
              </a:rPr>
              <a:t>13</a:t>
            </a:r>
            <a:r>
              <a:rPr lang="zh-TW" altLang="en-US" sz="2400" dirty="0">
                <a:latin typeface="Times New Roman" panose="02020603050405020304" pitchFamily="18" charset="0"/>
              </a:rPr>
              <a:t>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dirty="0">
                <a:latin typeface="Times New Roman" panose="02020603050405020304" pitchFamily="18" charset="0"/>
              </a:rPr>
              <a:t>已知地球半徑為</a:t>
            </a:r>
            <a:r>
              <a:rPr lang="en-US" altLang="zh-TW" sz="2400" dirty="0">
                <a:latin typeface="Times New Roman" panose="02020603050405020304" pitchFamily="18" charset="0"/>
              </a:rPr>
              <a:t>6440km</a:t>
            </a:r>
            <a:r>
              <a:rPr lang="zh-TW" altLang="en-US" sz="2400" dirty="0">
                <a:latin typeface="Times New Roman" panose="02020603050405020304" pitchFamily="18" charset="0"/>
              </a:rPr>
              <a:t>，假定兩衛星在同樣的圓形軌道，題目給出軌道和地球表面的距離，以及由地球中心為圓心，衛星形成的角度，計算兩衛星直線距離和軌道距離。</a:t>
            </a:r>
            <a:endParaRPr lang="zh-TW" altLang="en-US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B1A33EB3-4DF6-43B1-A5F7-D1D31934F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77FBBD6-B45A-424F-8739-3A0CAB734D2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BFCAF54-B108-484C-9F43-C2B0F7344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TW" sz="2400" dirty="0">
                <a:latin typeface="Times New Roman" panose="02020603050405020304" pitchFamily="18" charset="0"/>
              </a:rPr>
              <a:t>700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deg</a:t>
            </a:r>
            <a:r>
              <a:rPr lang="zh-TW" altLang="zh-TW" sz="2400" dirty="0">
                <a:latin typeface="Times New Roman" panose="02020603050405020304" pitchFamily="18" charset="0"/>
              </a:rPr>
              <a:t> 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124.616509 124.614927</a:t>
            </a:r>
            <a:br>
              <a:rPr lang="zh-TW" altLang="zh-TW" sz="2400" dirty="0">
                <a:latin typeface="Times New Roman" panose="02020603050405020304" pitchFamily="18" charset="0"/>
              </a:rPr>
            </a:br>
            <a:r>
              <a:rPr lang="zh-TW" altLang="zh-TW" sz="2400" dirty="0">
                <a:latin typeface="Times New Roman" panose="02020603050405020304" pitchFamily="18" charset="0"/>
              </a:rPr>
              <a:t>                      </a:t>
            </a:r>
            <a:r>
              <a:rPr lang="en-US" altLang="zh-TW" sz="2400" dirty="0">
                <a:latin typeface="Times New Roman" panose="02020603050405020304" pitchFamily="18" charset="0"/>
              </a:rPr>
              <a:t>700 60 min 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124.616509 124.614927</a:t>
            </a:r>
            <a:br>
              <a:rPr lang="zh-TW" altLang="zh-TW" sz="2400" dirty="0">
                <a:latin typeface="Times New Roman" panose="02020603050405020304" pitchFamily="18" charset="0"/>
              </a:rPr>
            </a:br>
            <a:r>
              <a:rPr lang="zh-TW" altLang="zh-TW" sz="2400" dirty="0">
                <a:latin typeface="Times New Roman" panose="02020603050405020304" pitchFamily="18" charset="0"/>
              </a:rPr>
              <a:t>                      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	1.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60 min = 1 deg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	2.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PI = </a:t>
            </a:r>
            <a:r>
              <a:rPr lang="en-US" altLang="zh-TW" sz="2400" dirty="0" err="1">
                <a:latin typeface="Times New Roman" panose="02020603050405020304" pitchFamily="18" charset="0"/>
              </a:rPr>
              <a:t>atan</a:t>
            </a:r>
            <a:r>
              <a:rPr lang="en-US" altLang="zh-TW" sz="2400" dirty="0">
                <a:latin typeface="Times New Roman" panose="02020603050405020304" pitchFamily="18" charset="0"/>
              </a:rPr>
              <a:t>(1)*4 = </a:t>
            </a:r>
            <a:r>
              <a:rPr lang="en-US" altLang="zh-TW" sz="2400" dirty="0" err="1">
                <a:latin typeface="Times New Roman" panose="02020603050405020304" pitchFamily="18" charset="0"/>
              </a:rPr>
              <a:t>asin</a:t>
            </a:r>
            <a:r>
              <a:rPr lang="en-US" altLang="zh-TW" sz="2400" dirty="0">
                <a:latin typeface="Times New Roman" panose="02020603050405020304" pitchFamily="18" charset="0"/>
              </a:rPr>
              <a:t>(1)*2 = </a:t>
            </a:r>
            <a:r>
              <a:rPr lang="en-US" altLang="zh-TW" sz="2400" dirty="0" err="1">
                <a:latin typeface="Times New Roman" panose="02020603050405020304" pitchFamily="18" charset="0"/>
              </a:rPr>
              <a:t>acos</a:t>
            </a:r>
            <a:r>
              <a:rPr lang="en-US" altLang="zh-TW" sz="2400" dirty="0">
                <a:latin typeface="Times New Roman" panose="02020603050405020304" pitchFamily="18" charset="0"/>
              </a:rPr>
              <a:t>(0)*2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	3.</a:t>
            </a:r>
            <a:r>
              <a:rPr lang="zh-TW" altLang="en-US" sz="2400" dirty="0">
                <a:latin typeface="Times New Roman" panose="02020603050405020304" pitchFamily="18" charset="0"/>
              </a:rPr>
              <a:t> 角度 * </a:t>
            </a:r>
            <a:r>
              <a:rPr lang="en-US" altLang="zh-TW" sz="2400" dirty="0">
                <a:latin typeface="Times New Roman" panose="02020603050405020304" pitchFamily="18" charset="0"/>
              </a:rPr>
              <a:t>PI / 180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=</a:t>
            </a:r>
            <a:r>
              <a:rPr lang="zh-TW" altLang="en-US" sz="2400" dirty="0">
                <a:latin typeface="Times New Roman" panose="02020603050405020304" pitchFamily="18" charset="0"/>
              </a:rPr>
              <a:t> 弧度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dirty="0">
                <a:latin typeface="Times New Roman" panose="02020603050405020304" pitchFamily="18" charset="0"/>
              </a:rPr>
              <a:t>圓弧長度</a:t>
            </a:r>
            <a:r>
              <a:rPr lang="en-US" altLang="zh-TW" sz="2400" dirty="0">
                <a:latin typeface="Times New Roman" panose="02020603050405020304" pitchFamily="18" charset="0"/>
              </a:rPr>
              <a:t>: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2*PI*(700+6440)*1/360 = 124.616509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直線距離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: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*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(700+6440)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*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sin(1*PI / 180 / 2) = 124.614927</a:t>
            </a:r>
            <a:b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endParaRPr lang="zh-TW" altLang="en-US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局部圓 3">
            <a:extLst>
              <a:ext uri="{FF2B5EF4-FFF2-40B4-BE49-F238E27FC236}">
                <a16:creationId xmlns:a16="http://schemas.microsoft.com/office/drawing/2014/main" id="{188FE560-EEA4-4896-A29A-2CD0A5AFB4B4}"/>
              </a:ext>
            </a:extLst>
          </p:cNvPr>
          <p:cNvSpPr/>
          <p:nvPr/>
        </p:nvSpPr>
        <p:spPr bwMode="auto">
          <a:xfrm>
            <a:off x="3538538" y="3182938"/>
            <a:ext cx="3554412" cy="3414712"/>
          </a:xfrm>
          <a:prstGeom prst="pie">
            <a:avLst>
              <a:gd name="adj1" fmla="val 638613"/>
              <a:gd name="adj2" fmla="val 5929657"/>
            </a:avLst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zh-TW" altLang="en-US"/>
          </a:p>
        </p:txBody>
      </p:sp>
      <p:cxnSp>
        <p:nvCxnSpPr>
          <p:cNvPr id="6149" name="直線接點 5">
            <a:extLst>
              <a:ext uri="{FF2B5EF4-FFF2-40B4-BE49-F238E27FC236}">
                <a16:creationId xmlns:a16="http://schemas.microsoft.com/office/drawing/2014/main" id="{311BBC8F-2A63-48CC-9154-C2290753A59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51425" y="5221288"/>
            <a:ext cx="2016125" cy="1368425"/>
          </a:xfrm>
          <a:prstGeom prst="line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50" name="直線接點 8">
            <a:extLst>
              <a:ext uri="{FF2B5EF4-FFF2-40B4-BE49-F238E27FC236}">
                <a16:creationId xmlns:a16="http://schemas.microsoft.com/office/drawing/2014/main" id="{6C433DF1-DC93-4AAA-9438-CED5F365291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314950" y="4889500"/>
            <a:ext cx="744538" cy="1016000"/>
          </a:xfrm>
          <a:prstGeom prst="line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7A8996D-CA9E-45EC-9346-AA047719CB94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95632" y="5305222"/>
            <a:ext cx="744820" cy="461665"/>
          </a:xfrm>
          <a:prstGeom prst="rect">
            <a:avLst/>
          </a:prstGeom>
          <a:blipFill>
            <a:blip r:embed="rId3"/>
            <a:stretch>
              <a:fillRect b="-19737"/>
            </a:stretch>
          </a:blipFill>
        </p:spPr>
        <p:txBody>
          <a:bodyPr/>
          <a:lstStyle/>
          <a:p>
            <a:pPr>
              <a:defRPr/>
            </a:pPr>
            <a:r>
              <a:rPr lang="zh-TW" altLang="en-US">
                <a:noFill/>
              </a:rPr>
              <a:t> </a:t>
            </a:r>
          </a:p>
        </p:txBody>
      </p:sp>
      <p:cxnSp>
        <p:nvCxnSpPr>
          <p:cNvPr id="6153" name="直線接點 13">
            <a:extLst>
              <a:ext uri="{FF2B5EF4-FFF2-40B4-BE49-F238E27FC236}">
                <a16:creationId xmlns:a16="http://schemas.microsoft.com/office/drawing/2014/main" id="{E310E540-5384-4849-8CAB-7D56AF373518}"/>
              </a:ext>
            </a:extLst>
          </p:cNvPr>
          <p:cNvCxnSpPr>
            <a:cxnSpLocks/>
          </p:cNvCxnSpPr>
          <p:nvPr/>
        </p:nvCxnSpPr>
        <p:spPr bwMode="auto">
          <a:xfrm flipV="1">
            <a:off x="5076825" y="4889500"/>
            <a:ext cx="238125" cy="1700213"/>
          </a:xfrm>
          <a:prstGeom prst="line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4" name="流程圖: 接點 16">
            <a:extLst>
              <a:ext uri="{FF2B5EF4-FFF2-40B4-BE49-F238E27FC236}">
                <a16:creationId xmlns:a16="http://schemas.microsoft.com/office/drawing/2014/main" id="{B5FABD56-DFB7-44AB-816D-89E18E66F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7613" y="6480175"/>
            <a:ext cx="134937" cy="146050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2400">
              <a:ea typeface="新細明體" panose="02020500000000000000" pitchFamily="18" charset="-120"/>
            </a:endParaRPr>
          </a:p>
        </p:txBody>
      </p:sp>
      <p:sp>
        <p:nvSpPr>
          <p:cNvPr id="6155" name="流程圖: 接點 19">
            <a:extLst>
              <a:ext uri="{FF2B5EF4-FFF2-40B4-BE49-F238E27FC236}">
                <a16:creationId xmlns:a16="http://schemas.microsoft.com/office/drawing/2014/main" id="{A98D4A55-2AD7-4026-BAB9-3187F7DE3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9125" y="5148263"/>
            <a:ext cx="134938" cy="146050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2400">
              <a:ea typeface="新細明體" panose="02020500000000000000" pitchFamily="18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40465642-F65B-4105-9C83-588441DA4FFA}"/>
              </a:ext>
            </a:extLst>
          </p:cNvPr>
          <p:cNvSpPr txBox="1"/>
          <p:nvPr/>
        </p:nvSpPr>
        <p:spPr>
          <a:xfrm>
            <a:off x="3567419" y="5397500"/>
            <a:ext cx="1442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700+6440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>
            <a:extLst>
              <a:ext uri="{FF2B5EF4-FFF2-40B4-BE49-F238E27FC236}">
                <a16:creationId xmlns:a16="http://schemas.microsoft.com/office/drawing/2014/main" id="{B9265E48-C9CA-46A3-A744-A19A8BF50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195" name="內容版面配置區 2">
            <a:extLst>
              <a:ext uri="{FF2B5EF4-FFF2-40B4-BE49-F238E27FC236}">
                <a16:creationId xmlns:a16="http://schemas.microsoft.com/office/drawing/2014/main" id="{D702653F-462A-4202-9EDC-9D78853D43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>
                <a:latin typeface="Times New Roman" panose="02020603050405020304" pitchFamily="18" charset="0"/>
                <a:sym typeface="Wingdings" panose="05000000000000000000" pitchFamily="2" charset="2"/>
              </a:rPr>
              <a:t>記得相關數學知識的情況下</a:t>
            </a:r>
            <a:b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zh-TW" altLang="en-US" sz="2400">
                <a:latin typeface="Times New Roman" panose="02020603050405020304" pitchFamily="18" charset="0"/>
                <a:sym typeface="Wingdings" panose="05000000000000000000" pitchFamily="2" charset="2"/>
              </a:rPr>
              <a:t>            用暴力法直接計算即可</a:t>
            </a:r>
            <a:endParaRPr lang="zh-TW" altLang="en-US" sz="2400" b="1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r>
              <a:rPr lang="zh-TW" altLang="en-US" sz="2400">
                <a:latin typeface="Times New Roman" panose="02020603050405020304" pitchFamily="18" charset="0"/>
                <a:sym typeface="Wingdings" panose="05000000000000000000" pitchFamily="2" charset="2"/>
              </a:rPr>
              <a:t>無</a:t>
            </a:r>
            <a:endParaRPr lang="zh-TW" altLang="en-US" sz="2400" b="1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>
                <a:latin typeface="Times New Roman" panose="02020603050405020304" pitchFamily="18" charset="0"/>
              </a:rPr>
              <a:t>  	</a:t>
            </a:r>
            <a:r>
              <a:rPr lang="en-US" altLang="zh-TW" sz="2400">
                <a:latin typeface="Times New Roman" panose="02020603050405020304" pitchFamily="18" charset="0"/>
              </a:rPr>
              <a:t>	Q:</a:t>
            </a:r>
            <a:r>
              <a:rPr lang="zh-TW" altLang="en-US" sz="2400">
                <a:latin typeface="Times New Roman" panose="02020603050405020304" pitchFamily="18" charset="0"/>
              </a:rPr>
              <a:t> 到底到小數點後幾位才會</a:t>
            </a:r>
            <a:r>
              <a:rPr lang="en-US" altLang="zh-TW" sz="2400">
                <a:latin typeface="Times New Roman" panose="02020603050405020304" pitchFamily="18" charset="0"/>
              </a:rPr>
              <a:t>AC</a:t>
            </a:r>
            <a:r>
              <a:rPr lang="zh-TW" altLang="en-US" sz="2400">
                <a:latin typeface="Times New Roman" panose="02020603050405020304" pitchFamily="18" charset="0"/>
              </a:rPr>
              <a:t>呢</a:t>
            </a:r>
            <a:r>
              <a:rPr lang="en-US" altLang="zh-TW" sz="2400">
                <a:latin typeface="Times New Roman" panose="02020603050405020304" pitchFamily="18" charset="0"/>
              </a:rPr>
              <a:t>??</a:t>
            </a:r>
            <a:br>
              <a:rPr lang="en-US" altLang="zh-TW" sz="2400">
                <a:latin typeface="Times New Roman" panose="02020603050405020304" pitchFamily="18" charset="0"/>
              </a:rPr>
            </a:br>
            <a:r>
              <a:rPr lang="en-US" altLang="zh-TW" sz="2400">
                <a:latin typeface="Times New Roman" panose="02020603050405020304" pitchFamily="18" charset="0"/>
              </a:rPr>
              <a:t>	A:</a:t>
            </a:r>
            <a:r>
              <a:rPr lang="zh-TW" altLang="en-US" sz="2400">
                <a:latin typeface="Times New Roman" panose="02020603050405020304" pitchFamily="18" charset="0"/>
              </a:rPr>
              <a:t> </a:t>
            </a:r>
            <a:r>
              <a:rPr lang="en-US" altLang="zh-TW" sz="2400">
                <a:latin typeface="Times New Roman" panose="02020603050405020304" pitchFamily="18" charset="0"/>
              </a:rPr>
              <a:t>11</a:t>
            </a:r>
            <a:r>
              <a:rPr lang="zh-TW" altLang="en-US" sz="2400">
                <a:latin typeface="Times New Roman" panose="02020603050405020304" pitchFamily="18" charset="0"/>
              </a:rPr>
              <a:t>位 </a:t>
            </a:r>
            <a: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en-US" sz="240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>
                <a:latin typeface="Times New Roman" panose="02020603050405020304" pitchFamily="18" charset="0"/>
                <a:sym typeface="Wingdings" panose="05000000000000000000" pitchFamily="2" charset="2"/>
              </a:rPr>
              <a:t>3.14159265359</a:t>
            </a:r>
            <a:endParaRPr lang="zh-TW" altLang="en-US" sz="2400"/>
          </a:p>
        </p:txBody>
      </p:sp>
      <p:sp>
        <p:nvSpPr>
          <p:cNvPr id="8196" name="投影片編號版面配置區 3">
            <a:extLst>
              <a:ext uri="{FF2B5EF4-FFF2-40B4-BE49-F238E27FC236}">
                <a16:creationId xmlns:a16="http://schemas.microsoft.com/office/drawing/2014/main" id="{D9BB7D31-5B08-442D-8707-648CC5A7E7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67A8A01-D696-46D7-BD7B-2AD854D83BD8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6361</TotalTime>
  <Words>105</Words>
  <Application>Microsoft Office PowerPoint</Application>
  <PresentationFormat>如螢幕大小 (4:3)</PresentationFormat>
  <Paragraphs>25</Paragraphs>
  <Slides>3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7" baseType="lpstr">
      <vt:lpstr>Tahoma</vt:lpstr>
      <vt:lpstr>Times New Roman</vt:lpstr>
      <vt:lpstr>Wingdings</vt:lpstr>
      <vt:lpstr>Blends</vt:lpstr>
      <vt:lpstr>10221: Satellites 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235</cp:revision>
  <dcterms:created xsi:type="dcterms:W3CDTF">1601-01-01T00:00:00Z</dcterms:created>
  <dcterms:modified xsi:type="dcterms:W3CDTF">2019-06-14T09:29:37Z</dcterms:modified>
</cp:coreProperties>
</file>