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390" r:id="rId2"/>
    <p:sldId id="393" r:id="rId3"/>
    <p:sldId id="402" r:id="rId4"/>
    <p:sldId id="394" r:id="rId5"/>
    <p:sldId id="395" r:id="rId6"/>
    <p:sldId id="396" r:id="rId7"/>
    <p:sldId id="398" r:id="rId8"/>
    <p:sldId id="397" r:id="rId9"/>
    <p:sldId id="400" r:id="rId10"/>
    <p:sldId id="401" r:id="rId11"/>
    <p:sldId id="403" r:id="rId12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/>
        </p14:section>
        <p14:section name="11220" id="{08F7E8B8-6531-4070-A3B5-62FB17B80898}">
          <p14:sldIdLst/>
        </p14:section>
        <p14:section name="10221" id="{E8120C53-7E64-4801-B269-A35BCB009D43}">
          <p14:sldIdLst/>
        </p14:section>
        <p14:section name="846" id="{DD0BD4AB-B0AD-4DC5-9BDD-777BD1AC7E83}">
          <p14:sldIdLst/>
        </p14:section>
        <p14:section name="1056" id="{D6986F79-27A5-4DE6-BF6F-061F95917CC6}">
          <p14:sldIdLst/>
        </p14:section>
        <p14:section name="10810" id="{CE523FE4-7DE3-43B8-9F29-2D65DDD1A24A}">
          <p14:sldIdLst>
            <p14:sldId id="390"/>
            <p14:sldId id="393"/>
            <p14:sldId id="402"/>
            <p14:sldId id="394"/>
            <p14:sldId id="395"/>
            <p14:sldId id="396"/>
            <p14:sldId id="398"/>
            <p14:sldId id="397"/>
            <p14:sldId id="400"/>
            <p14:sldId id="401"/>
            <p14:sldId id="403"/>
          </p14:sldIdLst>
        </p14:section>
        <p14:section name="12096" id="{D3EE7655-8E1A-4EB6-B5B8-0DD85FEF6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2" Type="http://schemas.openxmlformats.org/officeDocument/2006/relationships/slide" Target="slides/slide4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6.xml"/><Relationship Id="rId9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34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6D12571-381D-4485-A4F9-82838691F9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739B065-5480-4D44-9D0C-C0C5FB77558B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F660A0B4-B277-49A3-9C31-0FAEB20977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24C5F674-25D2-4E09-98E3-4BC471B3A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48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6D12571-381D-4485-A4F9-82838691F9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739B065-5480-4D44-9D0C-C0C5FB77558B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F660A0B4-B277-49A3-9C31-0FAEB20977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24C5F674-25D2-4E09-98E3-4BC471B3A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52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25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857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41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28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8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274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9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180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10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195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11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6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10810: Ultra-</a:t>
            </a:r>
            <a:r>
              <a:rPr lang="en-US" altLang="zh-TW" b="1" dirty="0" err="1">
                <a:latin typeface="Times New Roman" panose="02020603050405020304" pitchFamily="18" charset="0"/>
              </a:rPr>
              <a:t>QuickSort</a:t>
            </a:r>
            <a:endParaRPr lang="en-US" altLang="zh-TW" b="1" dirty="0">
              <a:latin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★★★☆☆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10810: Ultra-</a:t>
            </a:r>
            <a:r>
              <a:rPr lang="en-US" altLang="zh-TW" sz="2400" dirty="0" err="1">
                <a:latin typeface="Times New Roman" panose="02020603050405020304" pitchFamily="18" charset="0"/>
              </a:rPr>
              <a:t>QuickSort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陳冠智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19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6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13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分析</a:t>
            </a:r>
            <a:r>
              <a:rPr lang="en-US" altLang="zh-TW" sz="2400" dirty="0">
                <a:latin typeface="Times New Roman" panose="02020603050405020304" pitchFamily="18" charset="0"/>
              </a:rPr>
              <a:t>Ultra-</a:t>
            </a:r>
            <a:r>
              <a:rPr lang="en-US" altLang="zh-TW" sz="2400" dirty="0" err="1">
                <a:latin typeface="Times New Roman" panose="02020603050405020304" pitchFamily="18" charset="0"/>
              </a:rPr>
              <a:t>QuickSort</a:t>
            </a:r>
            <a:r>
              <a:rPr lang="zh-TW" altLang="en-US" sz="2400" dirty="0">
                <a:latin typeface="Times New Roman" panose="02020603050405020304" pitchFamily="18" charset="0"/>
              </a:rPr>
              <a:t>演算法。求最少的相鄰元素交換次數，將輸入序列由小到大排序。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98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1F638E-64C6-4ED9-BF00-16821045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48CCD8-77EE-4642-9D32-74B7B3313FB1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C4CAB66-FE30-4719-AAD7-0A793CCA3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1"/>
            <a:ext cx="2661000" cy="35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u="sng" kern="0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5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9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1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0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5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4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765CDE3-1232-4213-98AD-C6A2F94DE915}"/>
              </a:ext>
            </a:extLst>
          </p:cNvPr>
          <p:cNvSpPr/>
          <p:nvPr/>
        </p:nvSpPr>
        <p:spPr>
          <a:xfrm>
            <a:off x="381000" y="4941168"/>
            <a:ext cx="2390800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6</a:t>
            </a:r>
            <a:endParaRPr lang="nn-NO" altLang="zh-TW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76E947A-299C-413A-902A-ACAAFBE50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84930"/>
              </p:ext>
            </p:extLst>
          </p:nvPr>
        </p:nvGraphicFramePr>
        <p:xfrm>
          <a:off x="3131840" y="980728"/>
          <a:ext cx="4262325" cy="37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65">
                  <a:extLst>
                    <a:ext uri="{9D8B030D-6E8A-4147-A177-3AD203B41FA5}">
                      <a16:colId xmlns:a16="http://schemas.microsoft.com/office/drawing/2014/main" val="3252497089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2199805376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2797313793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3142124012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328691803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86608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46802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93776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8280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93784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16717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941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65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1F638E-64C6-4ED9-BF00-16821045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48CCD8-77EE-4642-9D32-74B7B3313FB1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C4CAB66-FE30-4719-AAD7-0A793CCA3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1"/>
            <a:ext cx="2661000" cy="35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u="sng" kern="0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4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1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2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3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400" kern="0" dirty="0"/>
              <a:t>4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765CDE3-1232-4213-98AD-C6A2F94DE915}"/>
              </a:ext>
            </a:extLst>
          </p:cNvPr>
          <p:cNvSpPr/>
          <p:nvPr/>
        </p:nvSpPr>
        <p:spPr>
          <a:xfrm>
            <a:off x="381000" y="4941168"/>
            <a:ext cx="2390800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0</a:t>
            </a:r>
            <a:endParaRPr lang="nn-NO" altLang="zh-TW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76E947A-299C-413A-902A-ACAAFBE50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006287"/>
              </p:ext>
            </p:extLst>
          </p:nvPr>
        </p:nvGraphicFramePr>
        <p:xfrm>
          <a:off x="3131840" y="980728"/>
          <a:ext cx="340986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65">
                  <a:extLst>
                    <a:ext uri="{9D8B030D-6E8A-4147-A177-3AD203B41FA5}">
                      <a16:colId xmlns:a16="http://schemas.microsoft.com/office/drawing/2014/main" val="3252497089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2199805376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2797313793"/>
                    </a:ext>
                  </a:extLst>
                </a:gridCol>
                <a:gridCol w="852465">
                  <a:extLst>
                    <a:ext uri="{9D8B030D-6E8A-4147-A177-3AD203B41FA5}">
                      <a16:colId xmlns:a16="http://schemas.microsoft.com/office/drawing/2014/main" val="314212401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86608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3525D69F-A3A2-4CB5-85FA-D7F57BDF22C3}"/>
              </a:ext>
            </a:extLst>
          </p:cNvPr>
          <p:cNvSpPr/>
          <p:nvPr/>
        </p:nvSpPr>
        <p:spPr>
          <a:xfrm>
            <a:off x="5940152" y="1844824"/>
            <a:ext cx="982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Sorted</a:t>
            </a:r>
            <a:endParaRPr lang="zh-TW" altLang="en-US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261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305800" cy="2383159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最少的相鄰交換次數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=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逆序對數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 (inversion)</a:t>
                </a: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TW" sz="2400" b="0" i="1" dirty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altLang="zh-TW" sz="240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TW" altLang="en-US" sz="2400" i="1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, …, </m:t>
                      </m:r>
                      <m:sSub>
                        <m:sSub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:r>
                  <a:rPr lang="zh-TW" altLang="en-US" sz="2400" dirty="0"/>
                  <a:t>逆序對</a:t>
                </a:r>
                <a:r>
                  <a:rPr lang="en-US" altLang="zh-TW" sz="2400" dirty="0"/>
                  <a:t>:</a:t>
                </a:r>
                <a:r>
                  <a:rPr lang="zh-TW" altLang="en-US" sz="2400" dirty="0"/>
                  <a:t> </a:t>
                </a:r>
                <a:r>
                  <a:rPr lang="en-US" altLang="zh-TW" sz="2400" b="0" dirty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  </m:t>
                    </m:r>
                    <m:r>
                      <a:rPr lang="en-US" altLang="zh-TW" sz="2400" b="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sz="2400" dirty="0">
                        <a:latin typeface="Cambria Math" panose="02040503050406030204" pitchFamily="18" charset="0"/>
                      </a:rPr>
                      <m:t>1≤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altLang="zh-TW" sz="2400" dirty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TW" sz="2400" dirty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305800" cy="2383159"/>
              </a:xfrm>
              <a:blipFill>
                <a:blip r:embed="rId3"/>
                <a:stretch>
                  <a:fillRect l="-1175" t="-3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B4CF7F2E-CE61-4449-8BA1-C7E6E776A039}"/>
              </a:ext>
            </a:extLst>
          </p:cNvPr>
          <p:cNvSpPr/>
          <p:nvPr/>
        </p:nvSpPr>
        <p:spPr>
          <a:xfrm>
            <a:off x="683568" y="3198166"/>
            <a:ext cx="27508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ctr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</a:p>
          <a:p>
            <a:pPr indent="0" algn="ctr" fontAlgn="ctr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</a:p>
          <a:p>
            <a:pPr indent="0" algn="ctr" fontAlgn="ctr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</a:p>
          <a:p>
            <a:pPr indent="0" algn="ctr" fontAlgn="ctr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</a:p>
          <a:p>
            <a:pPr indent="0" algn="ctr" fontAlgn="ctr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4C97D7A-7BB8-493C-B35D-F390A193301D}"/>
              </a:ext>
            </a:extLst>
          </p:cNvPr>
          <p:cNvSpPr/>
          <p:nvPr/>
        </p:nvSpPr>
        <p:spPr>
          <a:xfrm>
            <a:off x="4220169" y="3509338"/>
            <a:ext cx="4240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+mn-lt"/>
                <a:ea typeface="+mn-ea"/>
              </a:rPr>
              <a:t>逆序</a:t>
            </a:r>
            <a:r>
              <a:rPr lang="en-US" altLang="zh-TW" dirty="0">
                <a:latin typeface="+mn-lt"/>
                <a:ea typeface="+mn-ea"/>
              </a:rPr>
              <a:t>: (5,1), (5,2) </a:t>
            </a:r>
            <a:r>
              <a:rPr lang="en-US" altLang="zh-TW" dirty="0"/>
              <a:t>(5,3), (5,4)</a:t>
            </a:r>
            <a:endParaRPr lang="zh-TW" altLang="en-US" dirty="0">
              <a:latin typeface="+mn-lt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42BAB4CA-886E-4D35-9045-F86B26E83517}"/>
                  </a:ext>
                </a:extLst>
              </p:cNvPr>
              <p:cNvSpPr/>
              <p:nvPr/>
            </p:nvSpPr>
            <p:spPr>
              <a:xfrm>
                <a:off x="3491880" y="5598823"/>
                <a:ext cx="79208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zh-TW" altLang="en-US" i="0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步</a:t>
                </a:r>
                <a:endParaRPr lang="zh-TW" altLang="en-US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42BAB4CA-886E-4D35-9045-F86B26E835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598823"/>
                <a:ext cx="792087" cy="461665"/>
              </a:xfrm>
              <a:prstGeom prst="rect">
                <a:avLst/>
              </a:prstGeom>
              <a:blipFill>
                <a:blip r:embed="rId4"/>
                <a:stretch>
                  <a:fillRect t="-10526" r="-3077" b="-28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07C1F537-B8C2-4D0E-92DC-ED1D3059362F}"/>
                  </a:ext>
                </a:extLst>
              </p:cNvPr>
              <p:cNvSpPr/>
              <p:nvPr/>
            </p:nvSpPr>
            <p:spPr>
              <a:xfrm>
                <a:off x="7668345" y="4047457"/>
                <a:ext cx="79208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標楷體" panose="03000509000000000000" pitchFamily="65" charset="-120"/>
                        </a:rPr>
                        <m:t>4</m:t>
                      </m:r>
                      <m:r>
                        <a:rPr lang="zh-TW" altLang="en-US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標楷體" panose="03000509000000000000" pitchFamily="65" charset="-120"/>
                        </a:rPr>
                        <m:t>對</m:t>
                      </m:r>
                    </m:oMath>
                  </m:oMathPara>
                </a14:m>
                <a:endParaRPr lang="zh-TW" altLang="en-US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07C1F537-B8C2-4D0E-92DC-ED1D30593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5" y="4047457"/>
                <a:ext cx="792087" cy="461665"/>
              </a:xfrm>
              <a:prstGeom prst="rect">
                <a:avLst/>
              </a:prstGeom>
              <a:blipFill>
                <a:blip r:embed="rId5"/>
                <a:stretch>
                  <a:fillRect l="-3077" b="-131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977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8305800" cy="119571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TW" altLang="en-US" sz="2400" dirty="0">
                <a:latin typeface="Times New Roman" panose="02020603050405020304" pitchFamily="18" charset="0"/>
              </a:rPr>
              <a:t>暴力</a:t>
            </a:r>
            <a:r>
              <a:rPr lang="en-US" altLang="zh-TW" sz="2400" dirty="0">
                <a:latin typeface="Times New Roman" panose="02020603050405020304" pitchFamily="18" charset="0"/>
              </a:rPr>
              <a:t>:</a:t>
            </a:r>
            <a:r>
              <a:rPr lang="zh-TW" altLang="en-US" sz="2400" dirty="0">
                <a:latin typeface="Times New Roman" panose="02020603050405020304" pitchFamily="18" charset="0"/>
              </a:rPr>
              <a:t>兩兩比較 </a:t>
            </a:r>
            <a:r>
              <a:rPr lang="en-US" altLang="zh-TW" sz="2400" dirty="0">
                <a:latin typeface="Times New Roman" panose="02020603050405020304" pitchFamily="18" charset="0"/>
              </a:rPr>
              <a:t>Bubble Sort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4CF7F2E-CE61-4449-8BA1-C7E6E776A039}"/>
              </a:ext>
            </a:extLst>
          </p:cNvPr>
          <p:cNvSpPr/>
          <p:nvPr/>
        </p:nvSpPr>
        <p:spPr>
          <a:xfrm>
            <a:off x="539552" y="1903619"/>
            <a:ext cx="27508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ctr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4C97D7A-7BB8-493C-B35D-F390A193301D}"/>
              </a:ext>
            </a:extLst>
          </p:cNvPr>
          <p:cNvSpPr/>
          <p:nvPr/>
        </p:nvSpPr>
        <p:spPr>
          <a:xfrm>
            <a:off x="381000" y="2780928"/>
            <a:ext cx="37673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+mn-lt"/>
                <a:ea typeface="+mn-ea"/>
              </a:rPr>
              <a:t>(5,1), (5,2) </a:t>
            </a:r>
            <a:r>
              <a:rPr lang="en-US" altLang="zh-TW" dirty="0"/>
              <a:t>(5,3), (5,4), …</a:t>
            </a:r>
            <a:endParaRPr lang="zh-TW" altLang="en-US" dirty="0">
              <a:latin typeface="+mn-lt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42BAB4CA-886E-4D35-9045-F86B26E83517}"/>
                  </a:ext>
                </a:extLst>
              </p:cNvPr>
              <p:cNvSpPr/>
              <p:nvPr/>
            </p:nvSpPr>
            <p:spPr>
              <a:xfrm>
                <a:off x="2339752" y="3596383"/>
                <a:ext cx="244827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zh-TW" alt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複雜度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:</a:t>
                </a:r>
                <a:r>
                  <a:rPr lang="en-US" altLang="zh-TW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O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</m:t>
                    </m:r>
                    <m:sSup>
                      <m:sSupPr>
                        <m:ctrlPr>
                          <a:rPr lang="en-US" altLang="zh-TW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</m:ctrlPr>
                      </m:sSupPr>
                      <m:e>
                        <m:r>
                          <a:rPr lang="en-US" altLang="zh-TW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𝑛</m:t>
                        </m:r>
                      </m:e>
                      <m:sup>
                        <m:r>
                          <a:rPr lang="en-US" altLang="zh-TW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標楷體" panose="03000509000000000000" pitchFamily="65" charset="-120"/>
                          </a:rPr>
                          <m:t>2</m:t>
                        </m:r>
                      </m:sup>
                    </m:sSup>
                    <m:r>
                      <a:rPr lang="en-US" altLang="zh-TW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)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 </a:t>
                </a: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42BAB4CA-886E-4D35-9045-F86B26E835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596383"/>
                <a:ext cx="2448272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E25812F4-52D6-498B-A247-2364BF0D9CEC}"/>
                  </a:ext>
                </a:extLst>
              </p:cNvPr>
              <p:cNvSpPr/>
              <p:nvPr/>
            </p:nvSpPr>
            <p:spPr>
              <a:xfrm>
                <a:off x="5076056" y="3829497"/>
                <a:ext cx="898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標楷體" panose="03000509000000000000" pitchFamily="65" charset="-120"/>
                        </a:rPr>
                        <m:t>𝑇𝐿𝐸</m:t>
                      </m:r>
                      <m:r>
                        <a:rPr lang="en-US" altLang="zh-TW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標楷體" panose="03000509000000000000" pitchFamily="65" charset="-120"/>
                        </a:rPr>
                        <m:t>!</m:t>
                      </m:r>
                    </m:oMath>
                  </m:oMathPara>
                </a14:m>
                <a:endParaRPr lang="en-US" altLang="zh-TW" sz="32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E25812F4-52D6-498B-A247-2364BF0D9C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829497"/>
                <a:ext cx="898004" cy="584775"/>
              </a:xfrm>
              <a:prstGeom prst="rect">
                <a:avLst/>
              </a:prstGeom>
              <a:blipFill>
                <a:blip r:embed="rId4"/>
                <a:stretch>
                  <a:fillRect l="-748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02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06521"/>
            <a:ext cx="8305800" cy="243444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Merge Sort - Divide and conquer </a:t>
            </a:r>
            <a:r>
              <a:rPr lang="zh-TW" altLang="en-US" sz="2400" dirty="0">
                <a:latin typeface="Times New Roman" panose="02020603050405020304" pitchFamily="18" charset="0"/>
              </a:rPr>
              <a:t>演算法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拆解</a:t>
            </a:r>
            <a:r>
              <a:rPr lang="zh-TW" altLang="en-US" sz="2400" dirty="0">
                <a:latin typeface="Times New Roman" panose="02020603050405020304" pitchFamily="18" charset="0"/>
              </a:rPr>
              <a:t>成子問題逐一處理後，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合併</a:t>
            </a:r>
            <a:r>
              <a:rPr lang="zh-TW" altLang="en-US" sz="2400" dirty="0">
                <a:latin typeface="Times New Roman" panose="02020603050405020304" pitchFamily="18" charset="0"/>
              </a:rPr>
              <a:t>子問題的結果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D6CF99D-D79E-4054-9E24-29ABC8B14A56}"/>
                  </a:ext>
                </a:extLst>
              </p:cNvPr>
              <p:cNvSpPr/>
              <p:nvPr/>
            </p:nvSpPr>
            <p:spPr>
              <a:xfrm>
                <a:off x="683568" y="2967335"/>
                <a:ext cx="288032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zh-TW" alt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複雜度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:</a:t>
                </a:r>
                <a:r>
                  <a:rPr lang="en-US" altLang="zh-TW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O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(</m:t>
                    </m:r>
                    <m:r>
                      <a:rPr lang="en-US" altLang="zh-TW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𝑛</m:t>
                    </m:r>
                    <m:r>
                      <a:rPr lang="en-US" altLang="zh-TW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log</m:t>
                    </m:r>
                    <m:r>
                      <a:rPr lang="en-US" altLang="zh-TW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 </m:t>
                    </m:r>
                    <m:r>
                      <a:rPr lang="en-US" altLang="zh-TW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𝑛</m:t>
                    </m:r>
                    <m:r>
                      <a:rPr lang="en-US" altLang="zh-TW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標楷體" panose="03000509000000000000" pitchFamily="65" charset="-120"/>
                      </a:rPr>
                      <m:t>)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 </a:t>
                </a: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D6CF99D-D79E-4054-9E24-29ABC8B14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967335"/>
                <a:ext cx="2880320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97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06521"/>
            <a:ext cx="8305800" cy="63424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CE23F68-F635-4F3C-816F-62A3FE2364F9}"/>
              </a:ext>
            </a:extLst>
          </p:cNvPr>
          <p:cNvSpPr/>
          <p:nvPr/>
        </p:nvSpPr>
        <p:spPr>
          <a:xfrm>
            <a:off x="-1860" y="6553200"/>
            <a:ext cx="8978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i="1" dirty="0"/>
              <a:t>http://alrightchiu.github.io/SecondRound/comparison-sort-merge-sorthe-bing-pai-xu-fa.html</a:t>
            </a:r>
            <a:endParaRPr lang="zh-TW" altLang="en-US" sz="1400" i="1" dirty="0"/>
          </a:p>
        </p:txBody>
      </p:sp>
      <p:pic>
        <p:nvPicPr>
          <p:cNvPr id="7" name="Picture 2" descr="cc">
            <a:extLst>
              <a:ext uri="{FF2B5EF4-FFF2-40B4-BE49-F238E27FC236}">
                <a16:creationId xmlns:a16="http://schemas.microsoft.com/office/drawing/2014/main" id="{8D138A95-9BE8-4D18-BC89-0A56F0692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1"/>
          <a:stretch/>
        </p:blipFill>
        <p:spPr bwMode="auto">
          <a:xfrm>
            <a:off x="3266495" y="1469516"/>
            <a:ext cx="4886200" cy="453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E3E7236-23F7-4F79-B09B-75E913B67DF1}"/>
              </a:ext>
            </a:extLst>
          </p:cNvPr>
          <p:cNvSpPr/>
          <p:nvPr/>
        </p:nvSpPr>
        <p:spPr>
          <a:xfrm>
            <a:off x="2843808" y="69386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0000"/>
                </a:solidFill>
              </a:rPr>
              <a:t>5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3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8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6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2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7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1</a:t>
            </a:r>
            <a:r>
              <a:rPr lang="zh-TW" altLang="en-US" dirty="0">
                <a:solidFill>
                  <a:srgbClr val="000000"/>
                </a:solidFill>
              </a:rPr>
              <a:t>　</a:t>
            </a:r>
            <a:r>
              <a:rPr lang="en-US" altLang="zh-TW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A5021A-77E6-41AB-AE45-15FA56C3AA6C}"/>
              </a:ext>
            </a:extLst>
          </p:cNvPr>
          <p:cNvSpPr/>
          <p:nvPr/>
        </p:nvSpPr>
        <p:spPr>
          <a:xfrm>
            <a:off x="899592" y="2442083"/>
            <a:ext cx="1584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0070C0"/>
                </a:solidFill>
                <a:latin typeface="+mj-lt"/>
                <a:ea typeface="標楷體" panose="03000509000000000000" pitchFamily="65" charset="-120"/>
              </a:rPr>
              <a:t>Divide</a:t>
            </a:r>
            <a:endParaRPr lang="en-US" altLang="zh-TW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右中括弧 2">
            <a:extLst>
              <a:ext uri="{FF2B5EF4-FFF2-40B4-BE49-F238E27FC236}">
                <a16:creationId xmlns:a16="http://schemas.microsoft.com/office/drawing/2014/main" id="{AE1B8B85-6302-415C-81B4-C86E84820BE6}"/>
              </a:ext>
            </a:extLst>
          </p:cNvPr>
          <p:cNvSpPr/>
          <p:nvPr/>
        </p:nvSpPr>
        <p:spPr bwMode="auto">
          <a:xfrm rot="10800000">
            <a:off x="2555775" y="1772816"/>
            <a:ext cx="175339" cy="1800200"/>
          </a:xfrm>
          <a:prstGeom prst="rightBracket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右中括弧 11">
            <a:extLst>
              <a:ext uri="{FF2B5EF4-FFF2-40B4-BE49-F238E27FC236}">
                <a16:creationId xmlns:a16="http://schemas.microsoft.com/office/drawing/2014/main" id="{E1CDDBCC-539A-4D3C-9DA7-FDCAF7E5E0E5}"/>
              </a:ext>
            </a:extLst>
          </p:cNvPr>
          <p:cNvSpPr/>
          <p:nvPr/>
        </p:nvSpPr>
        <p:spPr bwMode="auto">
          <a:xfrm rot="10800000">
            <a:off x="2529294" y="3733192"/>
            <a:ext cx="201819" cy="2072071"/>
          </a:xfrm>
          <a:prstGeom prst="rightBracket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D57403-F6AC-46B2-B2EB-D725EEA4DD3B}"/>
              </a:ext>
            </a:extLst>
          </p:cNvPr>
          <p:cNvSpPr/>
          <p:nvPr/>
        </p:nvSpPr>
        <p:spPr>
          <a:xfrm>
            <a:off x="899592" y="4538394"/>
            <a:ext cx="1584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0" i="0" dirty="0">
                <a:solidFill>
                  <a:srgbClr val="0070C0"/>
                </a:solidFill>
                <a:latin typeface="+mj-lt"/>
                <a:ea typeface="標楷體" panose="03000509000000000000" pitchFamily="65" charset="-120"/>
              </a:rPr>
              <a:t>Conquer</a:t>
            </a:r>
            <a:endParaRPr lang="en-US" altLang="zh-TW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59B9AEC-E25D-4668-A8C5-ACB6FF902E92}"/>
              </a:ext>
            </a:extLst>
          </p:cNvPr>
          <p:cNvSpPr/>
          <p:nvPr/>
        </p:nvSpPr>
        <p:spPr>
          <a:xfrm>
            <a:off x="7360607" y="782816"/>
            <a:ext cx="1584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17 times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883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8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BAB4CA-886E-4D35-9045-F86B26E83517}"/>
              </a:ext>
            </a:extLst>
          </p:cNvPr>
          <p:cNvSpPr/>
          <p:nvPr/>
        </p:nvSpPr>
        <p:spPr>
          <a:xfrm>
            <a:off x="742205" y="782815"/>
            <a:ext cx="1296144" cy="461665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Merge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3A4FE902-8BB5-4691-95EE-C794932A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067" y="2220604"/>
            <a:ext cx="4124325" cy="206692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0C262AC-888F-4BB7-B919-08CCB7662E2A}"/>
              </a:ext>
            </a:extLst>
          </p:cNvPr>
          <p:cNvSpPr/>
          <p:nvPr/>
        </p:nvSpPr>
        <p:spPr>
          <a:xfrm>
            <a:off x="-1860" y="6553200"/>
            <a:ext cx="8978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i="1" dirty="0"/>
              <a:t>http://alrightchiu.github.io/SecondRound/comparison-sort-merge-sorthe-bing-pai-xu-fa.html</a:t>
            </a:r>
            <a:endParaRPr lang="zh-TW" altLang="en-US" sz="1400" i="1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1950E24-3874-44E4-B52A-FE5E5418C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2295443"/>
            <a:ext cx="6082975" cy="3201566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ACAE762A-89D3-4D49-94EC-DA3F484933C0}"/>
              </a:ext>
            </a:extLst>
          </p:cNvPr>
          <p:cNvSpPr/>
          <p:nvPr/>
        </p:nvSpPr>
        <p:spPr bwMode="auto">
          <a:xfrm>
            <a:off x="975766" y="2172979"/>
            <a:ext cx="151216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A1E529E-BBB5-43FE-B5AD-9CF8E09939F4}"/>
              </a:ext>
            </a:extLst>
          </p:cNvPr>
          <p:cNvSpPr/>
          <p:nvPr/>
        </p:nvSpPr>
        <p:spPr>
          <a:xfrm>
            <a:off x="7812360" y="782816"/>
            <a:ext cx="1132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times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628F05-0D98-4A10-ADE3-2D8BA16737F2}"/>
              </a:ext>
            </a:extLst>
          </p:cNvPr>
          <p:cNvSpPr/>
          <p:nvPr/>
        </p:nvSpPr>
        <p:spPr>
          <a:xfrm>
            <a:off x="6958117" y="782815"/>
            <a:ext cx="1132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2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5B6943E0-5729-47CF-9724-1EEA242C8BAF}"/>
              </a:ext>
            </a:extLst>
          </p:cNvPr>
          <p:cNvSpPr/>
          <p:nvPr/>
        </p:nvSpPr>
        <p:spPr bwMode="auto">
          <a:xfrm>
            <a:off x="2516925" y="2172979"/>
            <a:ext cx="151216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ED0C3B-8B39-4CB3-A7DB-50C59366FE42}"/>
              </a:ext>
            </a:extLst>
          </p:cNvPr>
          <p:cNvSpPr/>
          <p:nvPr/>
        </p:nvSpPr>
        <p:spPr>
          <a:xfrm>
            <a:off x="1165638" y="1673894"/>
            <a:ext cx="2542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1	+	1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E9206E1C-1B2C-4D41-B9CE-F1A25E087BBB}"/>
              </a:ext>
            </a:extLst>
          </p:cNvPr>
          <p:cNvSpPr/>
          <p:nvPr/>
        </p:nvSpPr>
        <p:spPr bwMode="auto">
          <a:xfrm>
            <a:off x="4487229" y="2172979"/>
            <a:ext cx="151216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51F4EB11-B428-418F-92E9-A88ADD2CE2EE}"/>
              </a:ext>
            </a:extLst>
          </p:cNvPr>
          <p:cNvSpPr/>
          <p:nvPr/>
        </p:nvSpPr>
        <p:spPr bwMode="auto">
          <a:xfrm>
            <a:off x="6012160" y="2172979"/>
            <a:ext cx="151216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373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/>
      <p:bldP spid="14" grpId="0" animBg="1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9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BAB4CA-886E-4D35-9045-F86B26E83517}"/>
              </a:ext>
            </a:extLst>
          </p:cNvPr>
          <p:cNvSpPr/>
          <p:nvPr/>
        </p:nvSpPr>
        <p:spPr>
          <a:xfrm>
            <a:off x="742205" y="782815"/>
            <a:ext cx="1296144" cy="461665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Merge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3A4FE902-8BB5-4691-95EE-C794932A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067" y="2220604"/>
            <a:ext cx="4124325" cy="206692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C1950E24-3874-44E4-B52A-FE5E5418C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2295443"/>
            <a:ext cx="6082975" cy="3201566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ACAE762A-89D3-4D49-94EC-DA3F484933C0}"/>
              </a:ext>
            </a:extLst>
          </p:cNvPr>
          <p:cNvSpPr/>
          <p:nvPr/>
        </p:nvSpPr>
        <p:spPr bwMode="auto">
          <a:xfrm>
            <a:off x="1767223" y="3380101"/>
            <a:ext cx="151216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A1E529E-BBB5-43FE-B5AD-9CF8E09939F4}"/>
              </a:ext>
            </a:extLst>
          </p:cNvPr>
          <p:cNvSpPr/>
          <p:nvPr/>
        </p:nvSpPr>
        <p:spPr>
          <a:xfrm>
            <a:off x="7812360" y="782816"/>
            <a:ext cx="1132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times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628F05-0D98-4A10-ADE3-2D8BA16737F2}"/>
              </a:ext>
            </a:extLst>
          </p:cNvPr>
          <p:cNvSpPr/>
          <p:nvPr/>
        </p:nvSpPr>
        <p:spPr>
          <a:xfrm>
            <a:off x="6732241" y="782815"/>
            <a:ext cx="1584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5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ED0C3B-8B39-4CB3-A7DB-50C59366FE42}"/>
              </a:ext>
            </a:extLst>
          </p:cNvPr>
          <p:cNvSpPr/>
          <p:nvPr/>
        </p:nvSpPr>
        <p:spPr>
          <a:xfrm>
            <a:off x="1165638" y="1673894"/>
            <a:ext cx="2542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0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E9206E1C-1B2C-4D41-B9CE-F1A25E087BBB}"/>
              </a:ext>
            </a:extLst>
          </p:cNvPr>
          <p:cNvSpPr/>
          <p:nvPr/>
        </p:nvSpPr>
        <p:spPr bwMode="auto">
          <a:xfrm>
            <a:off x="5165216" y="3492705"/>
            <a:ext cx="151216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16DCF15-1D62-4D34-BCEF-105789074EF3}"/>
              </a:ext>
            </a:extLst>
          </p:cNvPr>
          <p:cNvSpPr/>
          <p:nvPr/>
        </p:nvSpPr>
        <p:spPr>
          <a:xfrm>
            <a:off x="2893834" y="1673894"/>
            <a:ext cx="2542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+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24B0CF5-D6F5-4A7A-A15A-D1DCED37D6E2}"/>
              </a:ext>
            </a:extLst>
          </p:cNvPr>
          <p:cNvSpPr/>
          <p:nvPr/>
        </p:nvSpPr>
        <p:spPr>
          <a:xfrm>
            <a:off x="4670609" y="1673894"/>
            <a:ext cx="2542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(2+1)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0953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10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BAB4CA-886E-4D35-9045-F86B26E83517}"/>
              </a:ext>
            </a:extLst>
          </p:cNvPr>
          <p:cNvSpPr/>
          <p:nvPr/>
        </p:nvSpPr>
        <p:spPr>
          <a:xfrm>
            <a:off x="742205" y="782815"/>
            <a:ext cx="1296144" cy="461665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Merge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3A4FE902-8BB5-4691-95EE-C794932A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067" y="2220604"/>
            <a:ext cx="4124325" cy="206692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C1950E24-3874-44E4-B52A-FE5E5418C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2295443"/>
            <a:ext cx="6082975" cy="3201566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ACAE762A-89D3-4D49-94EC-DA3F484933C0}"/>
              </a:ext>
            </a:extLst>
          </p:cNvPr>
          <p:cNvSpPr/>
          <p:nvPr/>
        </p:nvSpPr>
        <p:spPr bwMode="auto">
          <a:xfrm>
            <a:off x="2741324" y="4516129"/>
            <a:ext cx="2982803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A1E529E-BBB5-43FE-B5AD-9CF8E09939F4}"/>
              </a:ext>
            </a:extLst>
          </p:cNvPr>
          <p:cNvSpPr/>
          <p:nvPr/>
        </p:nvSpPr>
        <p:spPr>
          <a:xfrm>
            <a:off x="7812360" y="782816"/>
            <a:ext cx="1132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times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628F05-0D98-4A10-ADE3-2D8BA16737F2}"/>
              </a:ext>
            </a:extLst>
          </p:cNvPr>
          <p:cNvSpPr/>
          <p:nvPr/>
        </p:nvSpPr>
        <p:spPr>
          <a:xfrm>
            <a:off x="6948264" y="777587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17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16DCF15-1D62-4D34-BCEF-105789074EF3}"/>
              </a:ext>
            </a:extLst>
          </p:cNvPr>
          <p:cNvSpPr/>
          <p:nvPr/>
        </p:nvSpPr>
        <p:spPr>
          <a:xfrm>
            <a:off x="3029986" y="1717051"/>
            <a:ext cx="2542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i="0" dirty="0">
                <a:solidFill>
                  <a:srgbClr val="FF0000"/>
                </a:solidFill>
                <a:latin typeface="+mj-lt"/>
                <a:ea typeface="標楷體" panose="03000509000000000000" pitchFamily="65" charset="-120"/>
              </a:rPr>
              <a:t>4+4+3+1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6774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06521"/>
            <a:ext cx="8305800" cy="113830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n &lt; 500,000 </a:t>
            </a:r>
            <a:r>
              <a:rPr lang="zh-TW" altLang="en-US" sz="2400" dirty="0">
                <a:latin typeface="Times New Roman" panose="02020603050405020304" pitchFamily="18" charset="0"/>
              </a:rPr>
              <a:t>以</a:t>
            </a:r>
            <a:r>
              <a:rPr lang="en-US" altLang="zh-TW" sz="2400" dirty="0">
                <a:latin typeface="Times New Roman" panose="02020603050405020304" pitchFamily="18" charset="0"/>
              </a:rPr>
              <a:t>bubble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sort</a:t>
            </a:r>
            <a:r>
              <a:rPr lang="zh-TW" altLang="en-US" sz="2400" dirty="0">
                <a:latin typeface="Times New Roman" panose="02020603050405020304" pitchFamily="18" charset="0"/>
              </a:rPr>
              <a:t>實作理論上會</a:t>
            </a:r>
            <a:r>
              <a:rPr lang="en-US" altLang="zh-TW" sz="2400" dirty="0">
                <a:latin typeface="Times New Roman" panose="02020603050405020304" pitchFamily="18" charset="0"/>
              </a:rPr>
              <a:t>TLE</a:t>
            </a:r>
          </a:p>
        </p:txBody>
      </p:sp>
    </p:spTree>
    <p:extLst>
      <p:ext uri="{BB962C8B-B14F-4D97-AF65-F5344CB8AC3E}">
        <p14:creationId xmlns:p14="http://schemas.microsoft.com/office/powerpoint/2010/main" val="101740822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6362</TotalTime>
  <Words>329</Words>
  <Application>Microsoft Office PowerPoint</Application>
  <PresentationFormat>如螢幕大小 (4:3)</PresentationFormat>
  <Paragraphs>134</Paragraphs>
  <Slides>11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標楷體</vt:lpstr>
      <vt:lpstr>Cambria Math</vt:lpstr>
      <vt:lpstr>Tahoma</vt:lpstr>
      <vt:lpstr>Times New Roman</vt:lpstr>
      <vt:lpstr>Wingdings</vt:lpstr>
      <vt:lpstr>Blends</vt:lpstr>
      <vt:lpstr>10810: Ultra-QuickSort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238</cp:revision>
  <dcterms:created xsi:type="dcterms:W3CDTF">1601-01-01T00:00:00Z</dcterms:created>
  <dcterms:modified xsi:type="dcterms:W3CDTF">2019-06-14T09:30:35Z</dcterms:modified>
</cp:coreProperties>
</file>