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9"/>
  </p:notesMasterIdLst>
  <p:sldIdLst>
    <p:sldId id="375" r:id="rId2"/>
    <p:sldId id="376" r:id="rId3"/>
    <p:sldId id="377" r:id="rId4"/>
    <p:sldId id="378" r:id="rId5"/>
    <p:sldId id="379" r:id="rId6"/>
    <p:sldId id="380" r:id="rId7"/>
    <p:sldId id="381" r:id="rId8"/>
  </p:sldIdLst>
  <p:sldSz cx="9144000" cy="6858000" type="screen4x3"/>
  <p:notesSz cx="6832600" cy="996315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1594" id="{6AE1EF1B-F576-4637-9C0C-13C8EE0A9ECC}">
          <p14:sldIdLst/>
        </p14:section>
        <p14:section name="11220" id="{08F7E8B8-6531-4070-A3B5-62FB17B80898}">
          <p14:sldIdLst>
            <p14:sldId id="375"/>
            <p14:sldId id="376"/>
            <p14:sldId id="377"/>
            <p14:sldId id="378"/>
            <p14:sldId id="379"/>
            <p14:sldId id="380"/>
            <p14:sldId id="381"/>
          </p14:sldIdLst>
        </p14:section>
        <p14:section name="10221" id="{E8120C53-7E64-4801-B269-A35BCB009D43}">
          <p14:sldIdLst/>
        </p14:section>
        <p14:section name="846" id="{DD0BD4AB-B0AD-4DC5-9BDD-777BD1AC7E83}">
          <p14:sldIdLst/>
        </p14:section>
        <p14:section name="1056" id="{D6986F79-27A5-4DE6-BF6F-061F95917CC6}">
          <p14:sldIdLst/>
        </p14:section>
        <p14:section name="10810" id="{CE523FE4-7DE3-43B8-9F29-2D65DDD1A24A}">
          <p14:sldIdLst/>
        </p14:section>
        <p14:section name="12096" id="{D3EE7655-8E1A-4EB6-B5B8-0DD85FEF6DD1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DCDCD"/>
    <a:srgbClr val="FFE267"/>
    <a:srgbClr val="3BA943"/>
    <a:srgbClr val="20C428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08" autoAdjust="0"/>
    <p:restoredTop sz="88035" autoAdjust="0"/>
  </p:normalViewPr>
  <p:slideViewPr>
    <p:cSldViewPr>
      <p:cViewPr varScale="1">
        <p:scale>
          <a:sx n="100" d="100"/>
          <a:sy n="100" d="100"/>
        </p:scale>
        <p:origin x="2142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453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3.xml"/><Relationship Id="rId7" Type="http://schemas.openxmlformats.org/officeDocument/2006/relationships/slide" Target="slides/slide7.xml"/><Relationship Id="rId2" Type="http://schemas.openxmlformats.org/officeDocument/2006/relationships/slide" Target="slides/slide2.xml"/><Relationship Id="rId1" Type="http://schemas.openxmlformats.org/officeDocument/2006/relationships/slide" Target="slides/slide1.xml"/><Relationship Id="rId6" Type="http://schemas.openxmlformats.org/officeDocument/2006/relationships/slide" Target="slides/slide6.xml"/><Relationship Id="rId5" Type="http://schemas.openxmlformats.org/officeDocument/2006/relationships/slide" Target="slides/slide5.xml"/><Relationship Id="rId4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068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71913" y="0"/>
            <a:ext cx="296068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5513" y="747713"/>
            <a:ext cx="4981575" cy="3735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1225" y="4732338"/>
            <a:ext cx="5010150" cy="448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noProof="0"/>
              <a:t>按一下以編輯母片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64675"/>
            <a:ext cx="296068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32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1913" y="9464675"/>
            <a:ext cx="296068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B41FAB7-77F6-4C52-B06E-684285C86679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000163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F2F3127-FE2C-40F3-9403-A8B31C2CFAE6}" type="slidenum">
              <a:rPr lang="zh-TW" altLang="en-US" sz="1200"/>
              <a:pPr eaLnBrk="1" hangingPunct="1"/>
              <a:t>1</a:t>
            </a:fld>
            <a:endParaRPr lang="en-US" altLang="zh-TW" sz="1200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68934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2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21264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3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97897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4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67613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5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35643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6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21265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7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50568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/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/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/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/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TW" altLang="en-US"/>
            </a:p>
          </p:txBody>
        </p:sp>
      </p:grpSp>
      <p:sp>
        <p:nvSpPr>
          <p:cNvPr id="718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8288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7181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9602D8-FB89-4FE9-9775-AA4EDA295DB5}" type="datetime1">
              <a:rPr lang="zh-TW" altLang="en-US"/>
              <a:pPr>
                <a:defRPr/>
              </a:pPr>
              <a:t>2019/6/14</a:t>
            </a:fld>
            <a:endParaRPr lang="en-US" altLang="zh-TW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2362200" y="6248400"/>
            <a:ext cx="4953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zh-TW" altLang="en-US"/>
              <a:t>1</a:t>
            </a:r>
            <a:endParaRPr lang="en-US" altLang="zh-TW"/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2032FD31-2C27-40D7-8020-41BBC42427D9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58702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A86D60-10BE-44DC-8E3B-78A3450589A5}" type="datetime1">
              <a:rPr lang="zh-TW" altLang="en-US"/>
              <a:pPr>
                <a:defRPr/>
              </a:pPr>
              <a:t>2019/6/14</a:t>
            </a:fld>
            <a:endParaRPr lang="en-US" altLang="zh-TW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3F9BEB-24CD-4803-A5F3-5AC4DF6964AB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733677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639641-2F70-420B-9078-45E2783C5BE1}" type="datetime1">
              <a:rPr lang="zh-TW" altLang="en-US"/>
              <a:pPr>
                <a:defRPr/>
              </a:pPr>
              <a:t>2019/6/14</a:t>
            </a:fld>
            <a:endParaRPr lang="en-US" altLang="zh-TW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63ECD4-3542-4741-A8D5-817A80B29F13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171255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762000" y="15240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724400" y="15240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2D7635-E5D0-4FC0-B12A-BC52EF7509D4}" type="datetime1">
              <a:rPr lang="zh-TW" altLang="en-US"/>
              <a:pPr>
                <a:defRPr/>
              </a:pPr>
              <a:t>2019/6/14</a:t>
            </a:fld>
            <a:endParaRPr lang="en-US" altLang="zh-TW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E65B60-B948-4537-9FF8-D0BA2E473E2B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64898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B995B5-18CF-4208-BF13-FC5FDE11CDA7}" type="datetime1">
              <a:rPr lang="zh-TW" altLang="en-US"/>
              <a:pPr>
                <a:defRPr/>
              </a:pPr>
              <a:t>2019/6/14</a:t>
            </a:fld>
            <a:endParaRPr lang="en-US" altLang="zh-TW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BA00C5-6386-43A8-B4C4-5AC92944590E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3076141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329264-01EB-4A0D-ADAD-6AA59D7585EB}" type="datetime1">
              <a:rPr lang="zh-TW" altLang="en-US"/>
              <a:pPr>
                <a:defRPr/>
              </a:pPr>
              <a:t>2019/6/14</a:t>
            </a:fld>
            <a:endParaRPr lang="en-US" altLang="zh-TW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86AE1D-D72B-45C2-B93E-90F98683CE94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47984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21B6E3-9C0A-41FF-87F1-2D6439BCE6BD}" type="datetime1">
              <a:rPr lang="zh-TW" altLang="en-US"/>
              <a:pPr>
                <a:defRPr/>
              </a:pPr>
              <a:t>2019/6/14</a:t>
            </a:fld>
            <a:endParaRPr lang="en-US" altLang="zh-TW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4AF8EE-5532-4E54-970E-B5FB3008424A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306283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F2E1B3-B82E-4160-A27F-4FCBB7473CFA}" type="datetime1">
              <a:rPr lang="zh-TW" altLang="en-US"/>
              <a:pPr>
                <a:defRPr/>
              </a:pPr>
              <a:t>2019/6/14</a:t>
            </a:fld>
            <a:endParaRPr lang="en-US" altLang="zh-TW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4F4AF3-9C62-4536-9510-C77CC70B07A9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71778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D51FD0-523E-44CD-BD94-ECF2F76FD529}" type="datetime1">
              <a:rPr lang="zh-TW" altLang="en-US"/>
              <a:pPr>
                <a:defRPr/>
              </a:pPr>
              <a:t>2019/6/14</a:t>
            </a:fld>
            <a:endParaRPr lang="en-US" altLang="zh-TW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6CA986-BF72-400A-AAAC-34B7FE8A5E5A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971476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B180EB-67F8-4D5A-A6EA-CF3110246DB2}" type="datetime1">
              <a:rPr lang="zh-TW" altLang="en-US"/>
              <a:pPr>
                <a:defRPr/>
              </a:pPr>
              <a:t>2019/6/14</a:t>
            </a:fld>
            <a:endParaRPr lang="en-US" altLang="zh-TW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6E4025-01EF-4155-A3F7-C984EAC00DAF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513124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07175" y="381000"/>
            <a:ext cx="1947863" cy="5791200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5692775" cy="5791200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70A2AF-D376-493F-AB16-1179C2148E9D}" type="datetime1">
              <a:rPr lang="zh-TW" altLang="en-US"/>
              <a:pPr>
                <a:defRPr/>
              </a:pPr>
              <a:t>2019/6/14</a:t>
            </a:fld>
            <a:endParaRPr lang="en-US" altLang="zh-TW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12970B-1E8A-44B7-99C6-C0C2257C75CF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448526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381000"/>
            <a:ext cx="7793038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1027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524000"/>
            <a:ext cx="77724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155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kumimoji="0" sz="1400" smtClean="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D4AE525E-0EF1-43AF-B3F2-61E9809E340D}" type="datetime1">
              <a:rPr lang="zh-TW" altLang="en-US"/>
              <a:pPr>
                <a:defRPr/>
              </a:pPr>
              <a:t>2019/6/14</a:t>
            </a:fld>
            <a:endParaRPr lang="en-US" altLang="zh-TW"/>
          </a:p>
        </p:txBody>
      </p:sp>
      <p:sp>
        <p:nvSpPr>
          <p:cNvPr id="615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62200" y="6324600"/>
            <a:ext cx="495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400" smtClean="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400">
                <a:solidFill>
                  <a:schemeClr val="accent1"/>
                </a:solidFill>
              </a:defRPr>
            </a:lvl1pPr>
          </a:lstStyle>
          <a:p>
            <a:fld id="{1AA518DA-6B3B-4B8D-A24A-2752A068269C}" type="slidenum">
              <a:rPr lang="zh-TW" altLang="en-US"/>
              <a:pPr/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anose="05000000000000000000" pitchFamily="2" charset="2"/>
        <a:buChar char="n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anose="05000000000000000000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285E2E13-F15D-4ABD-8C26-F1697121E3EB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1</a:t>
            </a:fld>
            <a:endParaRPr kumimoji="0" lang="en-US" altLang="zh-TW" sz="1400">
              <a:solidFill>
                <a:schemeClr val="accent1"/>
              </a:solidFill>
            </a:endParaRPr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7772400" cy="914400"/>
          </a:xfrm>
        </p:spPr>
        <p:txBody>
          <a:bodyPr/>
          <a:lstStyle/>
          <a:p>
            <a:pPr eaLnBrk="1" hangingPunct="1"/>
            <a:r>
              <a:rPr lang="en-US" altLang="zh-TW" b="1" dirty="0">
                <a:latin typeface="Times New Roman" panose="02020603050405020304" pitchFamily="18" charset="0"/>
              </a:rPr>
              <a:t>11220: Decoding the message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76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381000" y="1447800"/>
                <a:ext cx="8077200" cy="4789488"/>
              </a:xfrm>
            </p:spPr>
            <p:txBody>
              <a:bodyPr/>
              <a:lstStyle/>
              <a:p>
                <a:pPr eaLnBrk="1" hangingPunct="1"/>
                <a:r>
                  <a:rPr lang="zh-TW" altLang="en-US" sz="2400" dirty="0">
                    <a:solidFill>
                      <a:schemeClr val="hlink"/>
                    </a:solidFill>
                    <a:latin typeface="Times New Roman" panose="02020603050405020304" pitchFamily="18" charset="0"/>
                  </a:rPr>
                  <a:t>★☆☆☆☆</a:t>
                </a:r>
              </a:p>
              <a:p>
                <a:pPr eaLnBrk="1" hangingPunct="1"/>
                <a:r>
                  <a:rPr lang="zh-TW" altLang="en-US" sz="2400" b="1" dirty="0">
                    <a:solidFill>
                      <a:srgbClr val="3BA943"/>
                    </a:solidFill>
                    <a:latin typeface="Times New Roman" panose="02020603050405020304" pitchFamily="18" charset="0"/>
                  </a:rPr>
                  <a:t>題組：</a:t>
                </a:r>
                <a:r>
                  <a:rPr lang="en-US" altLang="zh-TW" sz="2400" dirty="0">
                    <a:latin typeface="Times New Roman" panose="02020603050405020304" pitchFamily="18" charset="0"/>
                    <a:ea typeface="新細明體" panose="02020500000000000000" pitchFamily="18" charset="-120"/>
                  </a:rPr>
                  <a:t>Problem Set Archive with Online Judge</a:t>
                </a:r>
              </a:p>
              <a:p>
                <a:pPr eaLnBrk="1" hangingPunct="1"/>
                <a:r>
                  <a:rPr lang="zh-TW" altLang="en-US" sz="2400" b="1" dirty="0">
                    <a:solidFill>
                      <a:srgbClr val="3BA943"/>
                    </a:solidFill>
                    <a:latin typeface="Times New Roman" panose="02020603050405020304" pitchFamily="18" charset="0"/>
                  </a:rPr>
                  <a:t>題號：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11220: Decoding the message</a:t>
                </a:r>
              </a:p>
              <a:p>
                <a:pPr eaLnBrk="1" hangingPunct="1"/>
                <a:r>
                  <a:rPr lang="zh-TW" altLang="en-US" sz="2400" b="1" dirty="0">
                    <a:solidFill>
                      <a:srgbClr val="3BA943"/>
                    </a:solidFill>
                    <a:latin typeface="Times New Roman" panose="02020603050405020304" pitchFamily="18" charset="0"/>
                  </a:rPr>
                  <a:t>解題者：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陳冠智</a:t>
                </a:r>
                <a:endParaRPr lang="zh-TW" altLang="en-US" sz="2400" dirty="0">
                  <a:latin typeface="Times New Roman" panose="02020603050405020304" pitchFamily="18" charset="0"/>
                  <a:ea typeface="新細明體" panose="02020500000000000000" pitchFamily="18" charset="-120"/>
                </a:endParaRPr>
              </a:p>
              <a:p>
                <a:pPr eaLnBrk="1" hangingPunct="1"/>
                <a:r>
                  <a:rPr lang="zh-TW" altLang="en-US" sz="2400" b="1" dirty="0">
                    <a:solidFill>
                      <a:srgbClr val="3BA943"/>
                    </a:solidFill>
                    <a:latin typeface="Times New Roman" panose="02020603050405020304" pitchFamily="18" charset="0"/>
                  </a:rPr>
                  <a:t>解題日期：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20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19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年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6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月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13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日</a:t>
                </a:r>
                <a:endParaRPr lang="zh-TW" altLang="en-US" sz="2400" dirty="0">
                  <a:latin typeface="Times New Roman" panose="02020603050405020304" pitchFamily="18" charset="0"/>
                  <a:ea typeface="新細明體" panose="02020500000000000000" pitchFamily="18" charset="-120"/>
                </a:endParaRPr>
              </a:p>
              <a:p>
                <a:pPr eaLnBrk="1" hangingPunct="1"/>
                <a:r>
                  <a:rPr lang="zh-TW" altLang="en-US" sz="2400" b="1" dirty="0">
                    <a:solidFill>
                      <a:srgbClr val="3BA943"/>
                    </a:solidFill>
                    <a:latin typeface="Times New Roman" panose="02020603050405020304" pitchFamily="18" charset="0"/>
                  </a:rPr>
                  <a:t>題意：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有</a:t>
                </a:r>
                <a14:m>
                  <m:oMath xmlns:m="http://schemas.openxmlformats.org/officeDocument/2006/math">
                    <m:r>
                      <a:rPr lang="en-US" altLang="zh-TW" sz="2400" i="1" dirty="0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altLang="zh-TW" sz="2400" i="1" dirty="0" smtClean="0">
                        <a:latin typeface="Cambria Math" panose="02040503050406030204" pitchFamily="18" charset="0"/>
                      </a:rPr>
                      <m:t>(1≤</m:t>
                    </m:r>
                    <m:r>
                      <a:rPr lang="en-US" altLang="zh-TW" sz="2400" b="0" i="1" dirty="0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altLang="zh-TW" sz="2400" b="0" i="1" dirty="0" smtClean="0">
                        <a:latin typeface="Cambria Math" panose="02040503050406030204" pitchFamily="18" charset="0"/>
                      </a:rPr>
                      <m:t>≤100)</m:t>
                    </m:r>
                  </m:oMath>
                </a14:m>
                <a:r>
                  <a:rPr lang="zh-TW" altLang="en-US" sz="2400" dirty="0">
                    <a:latin typeface="Times New Roman" panose="02020603050405020304" pitchFamily="18" charset="0"/>
                  </a:rPr>
                  <a:t>行字串，每行存在若干個</a:t>
                </a:r>
                <a:r>
                  <a:rPr lang="zh-TW" altLang="en-US" sz="2400" dirty="0">
                    <a:solidFill>
                      <a:srgbClr val="002060"/>
                    </a:solidFill>
                    <a:latin typeface="Times New Roman" panose="02020603050405020304" pitchFamily="18" charset="0"/>
                  </a:rPr>
                  <a:t>單字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(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由大小寫字母組成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)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。輸出每行的第一個單字的第一個字元，與下一個單字的第二個字元，依此類推。若有單字的長度不夠，則該單字跳過。</a:t>
                </a:r>
                <a:endParaRPr lang="en-US" altLang="zh-TW" sz="24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076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81000" y="1447800"/>
                <a:ext cx="8077200" cy="4789488"/>
              </a:xfrm>
              <a:blipFill>
                <a:blip r:embed="rId3"/>
                <a:stretch>
                  <a:fillRect l="-151" t="-1019" r="-755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57990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0999" y="685801"/>
            <a:ext cx="3686945" cy="288721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題意範例：</a:t>
            </a:r>
            <a:endParaRPr lang="en-US" altLang="zh-TW" sz="2400" b="1" dirty="0">
              <a:solidFill>
                <a:srgbClr val="3BA943"/>
              </a:solidFill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en-US" altLang="zh-TW" sz="2400" u="sng" dirty="0">
                <a:latin typeface="Times New Roman" panose="02020603050405020304" pitchFamily="18" charset="0"/>
              </a:rPr>
              <a:t>Input</a:t>
            </a: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en-US" altLang="zh-TW" sz="2400" dirty="0"/>
              <a:t>Hey good lawyer</a:t>
            </a: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en-US" altLang="zh-TW" sz="2400" dirty="0"/>
              <a:t>as I previously previewed</a:t>
            </a: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en-US" altLang="zh-TW" sz="2400" dirty="0"/>
              <a:t>yam does a soup 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EBC1D9C5-7D56-40F3-B931-01A0B892A776}"/>
              </a:ext>
            </a:extLst>
          </p:cNvPr>
          <p:cNvSpPr/>
          <p:nvPr/>
        </p:nvSpPr>
        <p:spPr>
          <a:xfrm>
            <a:off x="381000" y="3933056"/>
            <a:ext cx="1493912" cy="142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u="sng" dirty="0">
                <a:latin typeface="Times New Roman" panose="02020603050405020304" pitchFamily="18" charset="0"/>
              </a:rPr>
              <a:t>Output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dirty="0"/>
              <a:t>How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dirty="0"/>
              <a:t>are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dirty="0"/>
              <a:t>you</a:t>
            </a:r>
            <a:endParaRPr lang="nn-NO" altLang="zh-TW" dirty="0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613AA613-B6FD-42A9-BD34-C03849309982}"/>
              </a:ext>
            </a:extLst>
          </p:cNvPr>
          <p:cNvSpPr/>
          <p:nvPr/>
        </p:nvSpPr>
        <p:spPr>
          <a:xfrm>
            <a:off x="4572000" y="1441540"/>
            <a:ext cx="3816424" cy="3571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eaLnBrk="1" hangingPunct="1">
              <a:lnSpc>
                <a:spcPct val="300000"/>
              </a:lnSpc>
              <a:buNone/>
            </a:pPr>
            <a:r>
              <a:rPr lang="en-US" altLang="zh-TW" dirty="0">
                <a:solidFill>
                  <a:srgbClr val="FF0000"/>
                </a:solidFill>
              </a:rPr>
              <a:t>H</a:t>
            </a:r>
            <a:r>
              <a:rPr lang="en-US" altLang="zh-TW" dirty="0"/>
              <a:t>ey g</a:t>
            </a:r>
            <a:r>
              <a:rPr lang="en-US" altLang="zh-TW" dirty="0">
                <a:solidFill>
                  <a:srgbClr val="FF0000"/>
                </a:solidFill>
              </a:rPr>
              <a:t>o</a:t>
            </a:r>
            <a:r>
              <a:rPr lang="en-US" altLang="zh-TW" dirty="0"/>
              <a:t>od la</a:t>
            </a:r>
            <a:r>
              <a:rPr lang="en-US" altLang="zh-TW" dirty="0">
                <a:solidFill>
                  <a:srgbClr val="FF0000"/>
                </a:solidFill>
              </a:rPr>
              <a:t>w</a:t>
            </a:r>
            <a:r>
              <a:rPr lang="en-US" altLang="zh-TW" dirty="0"/>
              <a:t>yer</a:t>
            </a:r>
          </a:p>
          <a:p>
            <a:pPr marL="0" indent="0" eaLnBrk="1" hangingPunct="1">
              <a:lnSpc>
                <a:spcPct val="400000"/>
              </a:lnSpc>
              <a:buNone/>
            </a:pPr>
            <a:r>
              <a:rPr lang="en-US" altLang="zh-TW" dirty="0">
                <a:solidFill>
                  <a:srgbClr val="FF0000"/>
                </a:solidFill>
              </a:rPr>
              <a:t>a</a:t>
            </a:r>
            <a:r>
              <a:rPr lang="en-US" altLang="zh-TW" dirty="0"/>
              <a:t>s I p</a:t>
            </a:r>
            <a:r>
              <a:rPr lang="en-US" altLang="zh-TW" dirty="0">
                <a:solidFill>
                  <a:srgbClr val="FF0000"/>
                </a:solidFill>
              </a:rPr>
              <a:t>r</a:t>
            </a:r>
            <a:r>
              <a:rPr lang="en-US" altLang="zh-TW" dirty="0"/>
              <a:t>eviously pr</a:t>
            </a:r>
            <a:r>
              <a:rPr lang="en-US" altLang="zh-TW" dirty="0">
                <a:solidFill>
                  <a:srgbClr val="FF0000"/>
                </a:solidFill>
              </a:rPr>
              <a:t>e</a:t>
            </a:r>
            <a:r>
              <a:rPr lang="en-US" altLang="zh-TW" dirty="0"/>
              <a:t>viewed</a:t>
            </a:r>
          </a:p>
          <a:p>
            <a:pPr marL="0" indent="0" eaLnBrk="1" hangingPunct="1">
              <a:lnSpc>
                <a:spcPct val="300000"/>
              </a:lnSpc>
              <a:buNone/>
            </a:pPr>
            <a:r>
              <a:rPr lang="en-US" altLang="zh-TW" dirty="0">
                <a:solidFill>
                  <a:srgbClr val="FF0000"/>
                </a:solidFill>
              </a:rPr>
              <a:t>y</a:t>
            </a:r>
            <a:r>
              <a:rPr lang="en-US" altLang="zh-TW" dirty="0"/>
              <a:t>am d</a:t>
            </a:r>
            <a:r>
              <a:rPr lang="en-US" altLang="zh-TW" dirty="0">
                <a:solidFill>
                  <a:srgbClr val="FF0000"/>
                </a:solidFill>
              </a:rPr>
              <a:t>o</a:t>
            </a:r>
            <a:r>
              <a:rPr lang="en-US" altLang="zh-TW" dirty="0"/>
              <a:t>es a so</a:t>
            </a:r>
            <a:r>
              <a:rPr lang="en-US" altLang="zh-TW" dirty="0">
                <a:solidFill>
                  <a:srgbClr val="FF0000"/>
                </a:solidFill>
              </a:rPr>
              <a:t>u</a:t>
            </a:r>
            <a:r>
              <a:rPr lang="en-US" altLang="zh-TW" dirty="0"/>
              <a:t>p 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1508C262-E609-4EEC-B0BB-C48A0EB36D0F}"/>
              </a:ext>
            </a:extLst>
          </p:cNvPr>
          <p:cNvSpPr/>
          <p:nvPr/>
        </p:nvSpPr>
        <p:spPr>
          <a:xfrm>
            <a:off x="4067944" y="1162484"/>
            <a:ext cx="21162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>
                <a:latin typeface="Times New Roman" panose="02020603050405020304" pitchFamily="18" charset="0"/>
                <a:ea typeface="+mn-ea"/>
              </a:rPr>
              <a:t>每行獨立觀察</a:t>
            </a:r>
            <a:r>
              <a:rPr lang="en-US" altLang="zh-TW" dirty="0">
                <a:latin typeface="Times New Roman" panose="02020603050405020304" pitchFamily="18" charset="0"/>
                <a:ea typeface="+mn-ea"/>
              </a:rPr>
              <a:t>:</a:t>
            </a:r>
            <a:endParaRPr lang="zh-TW" altLang="en-US" dirty="0">
              <a:latin typeface="Times New Roman" panose="02020603050405020304" pitchFamily="18" charset="0"/>
              <a:ea typeface="+mn-ea"/>
            </a:endParaRPr>
          </a:p>
        </p:txBody>
      </p:sp>
      <p:grpSp>
        <p:nvGrpSpPr>
          <p:cNvPr id="18" name="群組 17">
            <a:extLst>
              <a:ext uri="{FF2B5EF4-FFF2-40B4-BE49-F238E27FC236}">
                <a16:creationId xmlns:a16="http://schemas.microsoft.com/office/drawing/2014/main" id="{76097A33-B785-49DF-8D9B-77ED586CFDEA}"/>
              </a:ext>
            </a:extLst>
          </p:cNvPr>
          <p:cNvGrpSpPr/>
          <p:nvPr/>
        </p:nvGrpSpPr>
        <p:grpSpPr>
          <a:xfrm>
            <a:off x="5111230" y="3735235"/>
            <a:ext cx="2614883" cy="467019"/>
            <a:chOff x="5200976" y="2438588"/>
            <a:chExt cx="2614883" cy="467019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798DCD37-2C1F-4E31-B014-F1CBBE2A1A2A}"/>
                </a:ext>
              </a:extLst>
            </p:cNvPr>
            <p:cNvSpPr/>
            <p:nvPr/>
          </p:nvSpPr>
          <p:spPr>
            <a:xfrm>
              <a:off x="6012160" y="2505497"/>
              <a:ext cx="180369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2000" dirty="0">
                  <a:solidFill>
                    <a:srgbClr val="0070C0"/>
                  </a:solidFill>
                  <a:latin typeface="Times New Roman" panose="02020603050405020304" pitchFamily="18" charset="0"/>
                  <a:ea typeface="+mn-ea"/>
                </a:rPr>
                <a:t>長度</a:t>
              </a:r>
              <a:r>
                <a:rPr lang="en-US" altLang="zh-TW" sz="2000" dirty="0">
                  <a:solidFill>
                    <a:srgbClr val="0070C0"/>
                  </a:solidFill>
                  <a:latin typeface="Times New Roman" panose="02020603050405020304" pitchFamily="18" charset="0"/>
                  <a:ea typeface="+mn-ea"/>
                </a:rPr>
                <a:t>&lt;</a:t>
              </a:r>
              <a:r>
                <a:rPr lang="zh-TW" altLang="en-US" sz="2000" dirty="0">
                  <a:solidFill>
                    <a:srgbClr val="0070C0"/>
                  </a:solidFill>
                  <a:latin typeface="Times New Roman" panose="02020603050405020304" pitchFamily="18" charset="0"/>
                  <a:ea typeface="+mn-ea"/>
                </a:rPr>
                <a:t> </a:t>
              </a:r>
              <a:r>
                <a:rPr lang="en-US" altLang="zh-TW" sz="2000" dirty="0">
                  <a:solidFill>
                    <a:srgbClr val="0070C0"/>
                  </a:solidFill>
                  <a:latin typeface="Times New Roman" panose="02020603050405020304" pitchFamily="18" charset="0"/>
                  <a:ea typeface="+mn-ea"/>
                </a:rPr>
                <a:t>2</a:t>
              </a:r>
              <a:r>
                <a:rPr lang="zh-TW" altLang="en-US" sz="2000" dirty="0">
                  <a:solidFill>
                    <a:srgbClr val="0070C0"/>
                  </a:solidFill>
                  <a:latin typeface="Times New Roman" panose="02020603050405020304" pitchFamily="18" charset="0"/>
                  <a:ea typeface="+mn-ea"/>
                </a:rPr>
                <a:t>，跳過</a:t>
              </a:r>
            </a:p>
          </p:txBody>
        </p:sp>
        <p:cxnSp>
          <p:nvCxnSpPr>
            <p:cNvPr id="7" name="接點: 肘形 6">
              <a:extLst>
                <a:ext uri="{FF2B5EF4-FFF2-40B4-BE49-F238E27FC236}">
                  <a16:creationId xmlns:a16="http://schemas.microsoft.com/office/drawing/2014/main" id="{02E3B943-E492-47F0-A240-3C814749ECCC}"/>
                </a:ext>
              </a:extLst>
            </p:cNvPr>
            <p:cNvCxnSpPr>
              <a:cxnSpLocks/>
              <a:stCxn id="17" idx="2"/>
              <a:endCxn id="13" idx="1"/>
            </p:cNvCxnSpPr>
            <p:nvPr/>
          </p:nvCxnSpPr>
          <p:spPr bwMode="auto">
            <a:xfrm rot="16200000" flipH="1">
              <a:off x="5473086" y="2166478"/>
              <a:ext cx="266964" cy="811184"/>
            </a:xfrm>
            <a:prstGeom prst="bentConnector2">
              <a:avLst/>
            </a:prstGeom>
            <a:solidFill>
              <a:schemeClr val="accent1"/>
            </a:solidFill>
            <a:ln w="9525" cap="flat" cmpd="sng" algn="ctr">
              <a:solidFill>
                <a:srgbClr val="0070C0"/>
              </a:solidFill>
              <a:prstDash val="solid"/>
              <a:miter lim="800000"/>
              <a:headEnd type="none" w="med" len="med"/>
              <a:tailEnd type="triangle"/>
            </a:ln>
            <a:effectLst/>
          </p:spPr>
        </p:cxnSp>
      </p:grpSp>
      <p:sp>
        <p:nvSpPr>
          <p:cNvPr id="17" name="矩形 16">
            <a:extLst>
              <a:ext uri="{FF2B5EF4-FFF2-40B4-BE49-F238E27FC236}">
                <a16:creationId xmlns:a16="http://schemas.microsoft.com/office/drawing/2014/main" id="{C0999355-29DF-44B3-8FA8-AA6DC1BB2E3D}"/>
              </a:ext>
            </a:extLst>
          </p:cNvPr>
          <p:cNvSpPr/>
          <p:nvPr/>
        </p:nvSpPr>
        <p:spPr>
          <a:xfrm>
            <a:off x="5220072" y="2294364"/>
            <a:ext cx="50526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000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     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9F8301E6-3B1C-44FA-A3F3-C3552D692569}"/>
              </a:ext>
            </a:extLst>
          </p:cNvPr>
          <p:cNvSpPr/>
          <p:nvPr/>
        </p:nvSpPr>
        <p:spPr>
          <a:xfrm>
            <a:off x="4658161" y="1703150"/>
            <a:ext cx="191590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000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1</a:t>
            </a:r>
            <a:r>
              <a:rPr lang="zh-TW" altLang="en-US" sz="2000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          </a:t>
            </a:r>
            <a:r>
              <a:rPr lang="en-US" altLang="zh-TW" sz="2000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2</a:t>
            </a:r>
            <a:r>
              <a:rPr lang="zh-TW" altLang="en-US" sz="2000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           </a:t>
            </a:r>
            <a:r>
              <a:rPr lang="en-US" altLang="zh-TW" sz="2000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3</a:t>
            </a:r>
            <a:endParaRPr lang="zh-TW" altLang="en-US" sz="2000" dirty="0">
              <a:solidFill>
                <a:srgbClr val="0070C0"/>
              </a:solidFill>
              <a:latin typeface="Times New Roman" panose="02020603050405020304" pitchFamily="18" charset="0"/>
              <a:ea typeface="+mn-ea"/>
            </a:endParaRPr>
          </a:p>
        </p:txBody>
      </p:sp>
      <p:grpSp>
        <p:nvGrpSpPr>
          <p:cNvPr id="35" name="群組 34">
            <a:extLst>
              <a:ext uri="{FF2B5EF4-FFF2-40B4-BE49-F238E27FC236}">
                <a16:creationId xmlns:a16="http://schemas.microsoft.com/office/drawing/2014/main" id="{065B33B9-915B-44B4-9B6F-8342C66E4FF3}"/>
              </a:ext>
            </a:extLst>
          </p:cNvPr>
          <p:cNvGrpSpPr/>
          <p:nvPr/>
        </p:nvGrpSpPr>
        <p:grpSpPr>
          <a:xfrm>
            <a:off x="6148117" y="4970102"/>
            <a:ext cx="2614883" cy="467019"/>
            <a:chOff x="5200976" y="2438588"/>
            <a:chExt cx="2614883" cy="467019"/>
          </a:xfrm>
        </p:grpSpPr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0D470AA5-1D4A-4D78-9BE8-B5809A563569}"/>
                </a:ext>
              </a:extLst>
            </p:cNvPr>
            <p:cNvSpPr/>
            <p:nvPr/>
          </p:nvSpPr>
          <p:spPr>
            <a:xfrm>
              <a:off x="6012160" y="2505497"/>
              <a:ext cx="180369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2000" dirty="0">
                  <a:solidFill>
                    <a:srgbClr val="0070C0"/>
                  </a:solidFill>
                  <a:latin typeface="Times New Roman" panose="02020603050405020304" pitchFamily="18" charset="0"/>
                  <a:ea typeface="+mn-ea"/>
                </a:rPr>
                <a:t>長度</a:t>
              </a:r>
              <a:r>
                <a:rPr lang="en-US" altLang="zh-TW" sz="2000" dirty="0">
                  <a:solidFill>
                    <a:srgbClr val="0070C0"/>
                  </a:solidFill>
                  <a:latin typeface="Times New Roman" panose="02020603050405020304" pitchFamily="18" charset="0"/>
                  <a:ea typeface="+mn-ea"/>
                </a:rPr>
                <a:t>&lt;</a:t>
              </a:r>
              <a:r>
                <a:rPr lang="zh-TW" altLang="en-US" sz="2000" dirty="0">
                  <a:solidFill>
                    <a:srgbClr val="0070C0"/>
                  </a:solidFill>
                  <a:latin typeface="Times New Roman" panose="02020603050405020304" pitchFamily="18" charset="0"/>
                  <a:ea typeface="+mn-ea"/>
                </a:rPr>
                <a:t> </a:t>
              </a:r>
              <a:r>
                <a:rPr lang="en-US" altLang="zh-TW" sz="2000" dirty="0">
                  <a:solidFill>
                    <a:srgbClr val="0070C0"/>
                  </a:solidFill>
                  <a:latin typeface="Times New Roman" panose="02020603050405020304" pitchFamily="18" charset="0"/>
                  <a:ea typeface="+mn-ea"/>
                </a:rPr>
                <a:t>3</a:t>
              </a:r>
              <a:r>
                <a:rPr lang="zh-TW" altLang="en-US" sz="2000" dirty="0">
                  <a:solidFill>
                    <a:srgbClr val="0070C0"/>
                  </a:solidFill>
                  <a:latin typeface="Times New Roman" panose="02020603050405020304" pitchFamily="18" charset="0"/>
                  <a:ea typeface="+mn-ea"/>
                </a:rPr>
                <a:t>，跳過</a:t>
              </a:r>
            </a:p>
          </p:txBody>
        </p:sp>
        <p:cxnSp>
          <p:nvCxnSpPr>
            <p:cNvPr id="37" name="接點: 肘形 36">
              <a:extLst>
                <a:ext uri="{FF2B5EF4-FFF2-40B4-BE49-F238E27FC236}">
                  <a16:creationId xmlns:a16="http://schemas.microsoft.com/office/drawing/2014/main" id="{7AC0BC39-91C5-4F6D-B167-72E8C9F9FD74}"/>
                </a:ext>
              </a:extLst>
            </p:cNvPr>
            <p:cNvCxnSpPr>
              <a:cxnSpLocks/>
              <a:endCxn id="36" idx="1"/>
            </p:cNvCxnSpPr>
            <p:nvPr/>
          </p:nvCxnSpPr>
          <p:spPr bwMode="auto">
            <a:xfrm rot="16200000" flipH="1">
              <a:off x="5473086" y="2166478"/>
              <a:ext cx="266964" cy="811184"/>
            </a:xfrm>
            <a:prstGeom prst="bentConnector2">
              <a:avLst/>
            </a:prstGeom>
            <a:solidFill>
              <a:schemeClr val="accent1"/>
            </a:solidFill>
            <a:ln w="9525" cap="flat" cmpd="sng" algn="ctr">
              <a:solidFill>
                <a:srgbClr val="0070C0"/>
              </a:solidFill>
              <a:prstDash val="solid"/>
              <a:miter lim="800000"/>
              <a:headEnd type="none" w="med" len="med"/>
              <a:tailEnd type="triangle"/>
            </a:ln>
            <a:effectLst/>
          </p:spPr>
        </p:cxnSp>
      </p:grpSp>
      <p:sp>
        <p:nvSpPr>
          <p:cNvPr id="38" name="矩形 37">
            <a:extLst>
              <a:ext uri="{FF2B5EF4-FFF2-40B4-BE49-F238E27FC236}">
                <a16:creationId xmlns:a16="http://schemas.microsoft.com/office/drawing/2014/main" id="{F52E0789-1A43-4124-872C-E3977F13ABFE}"/>
              </a:ext>
            </a:extLst>
          </p:cNvPr>
          <p:cNvSpPr/>
          <p:nvPr/>
        </p:nvSpPr>
        <p:spPr>
          <a:xfrm>
            <a:off x="4658161" y="3056685"/>
            <a:ext cx="262123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000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1</a:t>
            </a:r>
            <a:r>
              <a:rPr lang="zh-TW" altLang="en-US" sz="2000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          </a:t>
            </a:r>
            <a:r>
              <a:rPr lang="en-US" altLang="zh-TW" sz="2000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2</a:t>
            </a:r>
            <a:r>
              <a:rPr lang="zh-TW" altLang="en-US" sz="2000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                      </a:t>
            </a:r>
            <a:r>
              <a:rPr lang="en-US" altLang="zh-TW" sz="2000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3</a:t>
            </a:r>
            <a:endParaRPr lang="zh-TW" altLang="en-US" sz="2000" dirty="0">
              <a:solidFill>
                <a:srgbClr val="0070C0"/>
              </a:solidFill>
              <a:latin typeface="Times New Roman" panose="02020603050405020304" pitchFamily="18" charset="0"/>
              <a:ea typeface="+mn-ea"/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B8AE7A53-011D-435E-B5C9-FCA81BB530E8}"/>
              </a:ext>
            </a:extLst>
          </p:cNvPr>
          <p:cNvSpPr/>
          <p:nvPr/>
        </p:nvSpPr>
        <p:spPr>
          <a:xfrm>
            <a:off x="4658161" y="4301449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000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1</a:t>
            </a:r>
            <a:r>
              <a:rPr lang="zh-TW" altLang="en-US" sz="2000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          </a:t>
            </a:r>
            <a:r>
              <a:rPr lang="en-US" altLang="zh-TW" sz="2000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2</a:t>
            </a:r>
            <a:r>
              <a:rPr lang="zh-TW" altLang="en-US" sz="2000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               </a:t>
            </a:r>
            <a:r>
              <a:rPr lang="en-US" altLang="zh-TW" sz="2000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3</a:t>
            </a:r>
            <a:endParaRPr lang="zh-TW" altLang="en-US" sz="2000" dirty="0">
              <a:solidFill>
                <a:srgbClr val="0070C0"/>
              </a:solidFill>
              <a:latin typeface="Times New Roman" panose="02020603050405020304" pitchFamily="18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7543441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3</a:t>
            </a:fld>
            <a:endParaRPr kumimoji="0" lang="en-US" altLang="zh-TW" sz="1400">
              <a:solidFill>
                <a:schemeClr val="accent1"/>
              </a:solidFill>
            </a:endParaRPr>
          </a:p>
        </p:txBody>
      </p:sp>
      <p:sp>
        <p:nvSpPr>
          <p:cNvPr id="22" name="Rectangle 3">
            <a:extLst>
              <a:ext uri="{FF2B5EF4-FFF2-40B4-BE49-F238E27FC236}">
                <a16:creationId xmlns:a16="http://schemas.microsoft.com/office/drawing/2014/main" id="{24ACD764-F38D-4F62-9CA5-626DE5DC0E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0999" y="685801"/>
            <a:ext cx="7791400" cy="5013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zh-TW" altLang="en-US" sz="2400" b="1" kern="0" dirty="0">
                <a:solidFill>
                  <a:srgbClr val="3BA943"/>
                </a:solidFill>
                <a:latin typeface="Times New Roman" panose="02020603050405020304" pitchFamily="18" charset="0"/>
              </a:rPr>
              <a:t>解法：</a:t>
            </a:r>
            <a:endParaRPr lang="en-US" altLang="zh-TW" sz="2400" b="1" kern="0" dirty="0">
              <a:solidFill>
                <a:srgbClr val="3BA943"/>
              </a:solidFill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en-US" altLang="zh-TW" sz="2400" kern="0" dirty="0">
                <a:latin typeface="Times New Roman" panose="02020603050405020304" pitchFamily="18" charset="0"/>
              </a:rPr>
              <a:t>1.</a:t>
            </a:r>
            <a:r>
              <a:rPr lang="zh-TW" altLang="en-US" sz="2400" kern="0" dirty="0">
                <a:latin typeface="Times New Roman" panose="02020603050405020304" pitchFamily="18" charset="0"/>
              </a:rPr>
              <a:t> 將每行輸入切成以</a:t>
            </a:r>
            <a:r>
              <a:rPr lang="zh-TW" altLang="en-US" sz="2400" kern="0" dirty="0">
                <a:solidFill>
                  <a:srgbClr val="FF0000"/>
                </a:solidFill>
                <a:latin typeface="Times New Roman" panose="02020603050405020304" pitchFamily="18" charset="0"/>
              </a:rPr>
              <a:t>單字</a:t>
            </a:r>
            <a:r>
              <a:rPr lang="zh-TW" altLang="en-US" sz="2400" kern="0" dirty="0">
                <a:latin typeface="Times New Roman" panose="02020603050405020304" pitchFamily="18" charset="0"/>
              </a:rPr>
              <a:t>為單位之</a:t>
            </a:r>
            <a:r>
              <a:rPr lang="en-US" altLang="zh-TW" sz="2400" kern="0" dirty="0">
                <a:latin typeface="Times New Roman" panose="02020603050405020304" pitchFamily="18" charset="0"/>
              </a:rPr>
              <a:t>token</a:t>
            </a:r>
          </a:p>
          <a:p>
            <a:pPr marL="0" indent="0" eaLnBrk="1" hangingPunct="1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en-US" altLang="zh-TW" sz="2400" kern="0" dirty="0">
                <a:latin typeface="Times New Roman" panose="02020603050405020304" pitchFamily="18" charset="0"/>
              </a:rPr>
              <a:t>(</a:t>
            </a:r>
            <a:r>
              <a:rPr lang="zh-TW" altLang="en-US" sz="2400" kern="0" dirty="0">
                <a:latin typeface="Times New Roman" panose="02020603050405020304" pitchFamily="18" charset="0"/>
              </a:rPr>
              <a:t>參見</a:t>
            </a:r>
            <a:r>
              <a:rPr lang="en-US" altLang="zh-TW" sz="2400" kern="0" dirty="0">
                <a:solidFill>
                  <a:srgbClr val="0070C0"/>
                </a:solidFill>
                <a:latin typeface="Times New Roman" panose="02020603050405020304" pitchFamily="18" charset="0"/>
              </a:rPr>
              <a:t>C/C++</a:t>
            </a:r>
            <a:r>
              <a:rPr lang="zh-TW" altLang="en-US" sz="2400" kern="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TW" sz="2400" kern="0" dirty="0">
                <a:solidFill>
                  <a:srgbClr val="0070C0"/>
                </a:solidFill>
                <a:latin typeface="Times New Roman" panose="02020603050405020304" pitchFamily="18" charset="0"/>
              </a:rPr>
              <a:t>library</a:t>
            </a:r>
            <a:r>
              <a:rPr lang="zh-TW" altLang="en-US" sz="2400" kern="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TW" sz="2400" kern="0" dirty="0">
                <a:solidFill>
                  <a:srgbClr val="0070C0"/>
                </a:solidFill>
                <a:latin typeface="Times New Roman" panose="02020603050405020304" pitchFamily="18" charset="0"/>
              </a:rPr>
              <a:t>– </a:t>
            </a:r>
            <a:r>
              <a:rPr lang="en-US" altLang="zh-TW" sz="2400" kern="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strtok</a:t>
            </a:r>
            <a:r>
              <a:rPr lang="en-US" altLang="zh-TW" sz="2400" kern="0" dirty="0">
                <a:latin typeface="Times New Roman" panose="02020603050405020304" pitchFamily="18" charset="0"/>
              </a:rPr>
              <a:t>)</a:t>
            </a:r>
          </a:p>
          <a:p>
            <a:pPr marL="0" indent="0" eaLnBrk="1" hangingPunct="1">
              <a:lnSpc>
                <a:spcPct val="150000"/>
              </a:lnSpc>
              <a:buFont typeface="Wingdings" panose="05000000000000000000" pitchFamily="2" charset="2"/>
              <a:buNone/>
            </a:pPr>
            <a:endParaRPr lang="en-US" altLang="zh-TW" sz="2400" kern="0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en-US" altLang="zh-TW" sz="2400" kern="0" dirty="0">
                <a:latin typeface="Times New Roman" panose="02020603050405020304" pitchFamily="18" charset="0"/>
              </a:rPr>
              <a:t>2.</a:t>
            </a:r>
            <a:r>
              <a:rPr lang="zh-TW" altLang="en-US" sz="2400" kern="0" dirty="0">
                <a:latin typeface="Times New Roman" panose="02020603050405020304" pitchFamily="18" charset="0"/>
              </a:rPr>
              <a:t> 用變數紀錄輸出的單字位置</a:t>
            </a:r>
            <a:endParaRPr lang="en-US" altLang="zh-TW" sz="2400" kern="0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en-US" altLang="zh-TW" sz="2400" kern="0" dirty="0">
                <a:latin typeface="Times New Roman" panose="02020603050405020304" pitchFamily="18" charset="0"/>
              </a:rPr>
              <a:t>3.</a:t>
            </a:r>
            <a:r>
              <a:rPr lang="zh-TW" altLang="en-US" sz="2400" kern="0" dirty="0">
                <a:latin typeface="Times New Roman" panose="02020603050405020304" pitchFamily="18" charset="0"/>
              </a:rPr>
              <a:t> 將</a:t>
            </a:r>
            <a:r>
              <a:rPr lang="en-US" altLang="zh-TW" sz="2400" kern="0" dirty="0">
                <a:latin typeface="Times New Roman" panose="02020603050405020304" pitchFamily="18" charset="0"/>
              </a:rPr>
              <a:t>token</a:t>
            </a:r>
            <a:r>
              <a:rPr lang="zh-TW" altLang="en-US" sz="2400" kern="0" dirty="0">
                <a:latin typeface="Times New Roman" panose="02020603050405020304" pitchFamily="18" charset="0"/>
              </a:rPr>
              <a:t>依序</a:t>
            </a:r>
            <a:r>
              <a:rPr lang="en-US" altLang="zh-TW" sz="2400" kern="0" dirty="0">
                <a:latin typeface="Times New Roman" panose="02020603050405020304" pitchFamily="18" charset="0"/>
              </a:rPr>
              <a:t>shift</a:t>
            </a:r>
            <a:r>
              <a:rPr lang="zh-TW" altLang="en-US" sz="2400" kern="0" dirty="0">
                <a:latin typeface="Times New Roman" panose="02020603050405020304" pitchFamily="18" charset="0"/>
              </a:rPr>
              <a:t>，依規則輸出</a:t>
            </a:r>
            <a:endParaRPr lang="en-US" altLang="zh-TW" sz="2400" kern="0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5EB0A845-ABEB-41E2-8DD9-C8006BA362C3}"/>
              </a:ext>
            </a:extLst>
          </p:cNvPr>
          <p:cNvSpPr/>
          <p:nvPr/>
        </p:nvSpPr>
        <p:spPr>
          <a:xfrm>
            <a:off x="4572000" y="1772816"/>
            <a:ext cx="3676599" cy="10895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zh-TW" sz="1800" dirty="0">
                <a:solidFill>
                  <a:srgbClr val="000000"/>
                </a:solidFill>
                <a:latin typeface="Consolas" panose="020B0609020204030204" pitchFamily="49" charset="0"/>
                <a:ea typeface="Gungsuh" panose="02030600000101010101" pitchFamily="18" charset="-127"/>
              </a:rPr>
              <a:t>char *s = “word </a:t>
            </a:r>
            <a:r>
              <a:rPr lang="en-US" altLang="zh-TW" sz="1800" dirty="0" err="1">
                <a:solidFill>
                  <a:srgbClr val="000000"/>
                </a:solidFill>
                <a:latin typeface="Consolas" panose="020B0609020204030204" pitchFamily="49" charset="0"/>
                <a:ea typeface="Gungsuh" panose="02030600000101010101" pitchFamily="18" charset="-127"/>
              </a:rPr>
              <a:t>word</a:t>
            </a:r>
            <a:r>
              <a:rPr lang="en-US" altLang="zh-TW" sz="1800" dirty="0">
                <a:solidFill>
                  <a:srgbClr val="000000"/>
                </a:solidFill>
                <a:latin typeface="Consolas" panose="020B0609020204030204" pitchFamily="49" charset="0"/>
                <a:ea typeface="Gungsuh" panose="02030600000101010101" pitchFamily="18" charset="-127"/>
              </a:rPr>
              <a:t> </a:t>
            </a:r>
            <a:r>
              <a:rPr lang="en-US" altLang="zh-TW" sz="1800" dirty="0" err="1">
                <a:solidFill>
                  <a:srgbClr val="000000"/>
                </a:solidFill>
                <a:latin typeface="Consolas" panose="020B0609020204030204" pitchFamily="49" charset="0"/>
                <a:ea typeface="Gungsuh" panose="02030600000101010101" pitchFamily="18" charset="-127"/>
              </a:rPr>
              <a:t>word</a:t>
            </a:r>
            <a:r>
              <a:rPr lang="en-US" altLang="zh-TW" sz="1800" dirty="0">
                <a:solidFill>
                  <a:srgbClr val="000000"/>
                </a:solidFill>
                <a:latin typeface="Consolas" panose="020B0609020204030204" pitchFamily="49" charset="0"/>
                <a:ea typeface="Gungsuh" panose="02030600000101010101" pitchFamily="18" charset="-127"/>
              </a:rPr>
              <a:t>";</a:t>
            </a:r>
          </a:p>
          <a:p>
            <a:pPr>
              <a:lnSpc>
                <a:spcPct val="90000"/>
              </a:lnSpc>
            </a:pPr>
            <a:r>
              <a:rPr lang="en-US" altLang="zh-TW" sz="1800" dirty="0">
                <a:solidFill>
                  <a:srgbClr val="000000"/>
                </a:solidFill>
                <a:latin typeface="Consolas" panose="020B0609020204030204" pitchFamily="49" charset="0"/>
                <a:ea typeface="Gungsuh" panose="02030600000101010101" pitchFamily="18" charset="-127"/>
              </a:rPr>
              <a:t>char *token;</a:t>
            </a:r>
          </a:p>
          <a:p>
            <a:pPr>
              <a:lnSpc>
                <a:spcPct val="90000"/>
              </a:lnSpc>
            </a:pPr>
            <a:r>
              <a:rPr lang="en-US" altLang="zh-TW" sz="1800" dirty="0">
                <a:solidFill>
                  <a:srgbClr val="000000"/>
                </a:solidFill>
                <a:latin typeface="Consolas" panose="020B0609020204030204" pitchFamily="49" charset="0"/>
                <a:ea typeface="Gungsuh" panose="02030600000101010101" pitchFamily="18" charset="-127"/>
              </a:rPr>
              <a:t> </a:t>
            </a:r>
          </a:p>
          <a:p>
            <a:pPr>
              <a:lnSpc>
                <a:spcPct val="90000"/>
              </a:lnSpc>
            </a:pPr>
            <a:r>
              <a:rPr lang="en-US" altLang="zh-TW" sz="1800" dirty="0">
                <a:solidFill>
                  <a:srgbClr val="000000"/>
                </a:solidFill>
                <a:latin typeface="Consolas" panose="020B0609020204030204" pitchFamily="49" charset="0"/>
                <a:ea typeface="Gungsuh" panose="02030600000101010101" pitchFamily="18" charset="-127"/>
              </a:rPr>
              <a:t>token = </a:t>
            </a:r>
            <a:r>
              <a:rPr lang="en-US" altLang="zh-TW" sz="1800" dirty="0" err="1">
                <a:solidFill>
                  <a:srgbClr val="000000"/>
                </a:solidFill>
                <a:latin typeface="Consolas" panose="020B0609020204030204" pitchFamily="49" charset="0"/>
                <a:ea typeface="Gungsuh" panose="02030600000101010101" pitchFamily="18" charset="-127"/>
              </a:rPr>
              <a:t>strtok</a:t>
            </a:r>
            <a:r>
              <a:rPr lang="en-US" altLang="zh-TW" sz="1800" dirty="0">
                <a:solidFill>
                  <a:srgbClr val="000000"/>
                </a:solidFill>
                <a:latin typeface="Consolas" panose="020B0609020204030204" pitchFamily="49" charset="0"/>
                <a:ea typeface="Gungsuh" panose="02030600000101010101" pitchFamily="18" charset="-127"/>
              </a:rPr>
              <a:t>(s, " ");</a:t>
            </a:r>
          </a:p>
        </p:txBody>
      </p:sp>
    </p:spTree>
    <p:extLst>
      <p:ext uri="{BB962C8B-B14F-4D97-AF65-F5344CB8AC3E}">
        <p14:creationId xmlns:p14="http://schemas.microsoft.com/office/powerpoint/2010/main" val="24909691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4</a:t>
            </a:fld>
            <a:endParaRPr kumimoji="0" lang="en-US" altLang="zh-TW" sz="1400">
              <a:solidFill>
                <a:schemeClr val="accent1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432009"/>
            <a:ext cx="9519592" cy="1754151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解法範例：</a:t>
            </a:r>
            <a:endParaRPr lang="en-US" altLang="zh-TW" sz="2400" b="1" dirty="0">
              <a:solidFill>
                <a:srgbClr val="3BA943"/>
              </a:solidFill>
              <a:latin typeface="Times New Roman" panose="02020603050405020304" pitchFamily="18" charset="0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CB4173B1-4FEE-494E-B47E-C183AFA2200A}"/>
              </a:ext>
            </a:extLst>
          </p:cNvPr>
          <p:cNvSpPr/>
          <p:nvPr/>
        </p:nvSpPr>
        <p:spPr>
          <a:xfrm>
            <a:off x="909281" y="1315595"/>
            <a:ext cx="5266313" cy="5709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eaLnBrk="1" hangingPunct="1">
              <a:lnSpc>
                <a:spcPct val="150000"/>
              </a:lnSpc>
              <a:buNone/>
            </a:pPr>
            <a:r>
              <a:rPr lang="en-US" altLang="zh-TW" dirty="0">
                <a:solidFill>
                  <a:srgbClr val="002060"/>
                </a:solidFill>
              </a:rPr>
              <a:t>as	I	previously	previewed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1E7E3142-F44E-414D-BC1A-09DBB67DC456}"/>
              </a:ext>
            </a:extLst>
          </p:cNvPr>
          <p:cNvSpPr/>
          <p:nvPr/>
        </p:nvSpPr>
        <p:spPr>
          <a:xfrm>
            <a:off x="611560" y="769369"/>
            <a:ext cx="1047594" cy="5709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eaLnBrk="1" hangingPunct="1">
              <a:lnSpc>
                <a:spcPct val="150000"/>
              </a:lnSpc>
              <a:buNone/>
            </a:pPr>
            <a:r>
              <a:rPr lang="en-US" altLang="zh-TW" dirty="0"/>
              <a:t>token:</a:t>
            </a:r>
          </a:p>
        </p:txBody>
      </p:sp>
      <p:cxnSp>
        <p:nvCxnSpPr>
          <p:cNvPr id="8" name="直線接點 7">
            <a:extLst>
              <a:ext uri="{FF2B5EF4-FFF2-40B4-BE49-F238E27FC236}">
                <a16:creationId xmlns:a16="http://schemas.microsoft.com/office/drawing/2014/main" id="{F341B4EC-C3E8-4D1B-9306-58DF0029E457}"/>
              </a:ext>
            </a:extLst>
          </p:cNvPr>
          <p:cNvCxnSpPr>
            <a:cxnSpLocks/>
          </p:cNvCxnSpPr>
          <p:nvPr/>
        </p:nvCxnSpPr>
        <p:spPr bwMode="auto">
          <a:xfrm>
            <a:off x="611560" y="2132856"/>
            <a:ext cx="756084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grpSp>
        <p:nvGrpSpPr>
          <p:cNvPr id="14" name="群組 13">
            <a:extLst>
              <a:ext uri="{FF2B5EF4-FFF2-40B4-BE49-F238E27FC236}">
                <a16:creationId xmlns:a16="http://schemas.microsoft.com/office/drawing/2014/main" id="{9A55188E-17D5-47BB-97AE-B6290BA27D06}"/>
              </a:ext>
            </a:extLst>
          </p:cNvPr>
          <p:cNvGrpSpPr/>
          <p:nvPr/>
        </p:nvGrpSpPr>
        <p:grpSpPr>
          <a:xfrm>
            <a:off x="611560" y="2109551"/>
            <a:ext cx="5564034" cy="1092531"/>
            <a:chOff x="611560" y="2109551"/>
            <a:chExt cx="5564034" cy="1092531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B036368C-19B4-4DA6-B7DE-682BD433BAC5}"/>
                </a:ext>
              </a:extLst>
            </p:cNvPr>
            <p:cNvSpPr/>
            <p:nvPr/>
          </p:nvSpPr>
          <p:spPr>
            <a:xfrm>
              <a:off x="909281" y="2614501"/>
              <a:ext cx="5266313" cy="57099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indent="0" eaLnBrk="1" hangingPunct="1">
                <a:lnSpc>
                  <a:spcPct val="150000"/>
                </a:lnSpc>
                <a:buNone/>
              </a:pPr>
              <a:r>
                <a:rPr lang="en-US" altLang="zh-TW" dirty="0">
                  <a:solidFill>
                    <a:srgbClr val="FF0000"/>
                  </a:solidFill>
                </a:rPr>
                <a:t>a</a:t>
              </a:r>
              <a:r>
                <a:rPr lang="en-US" altLang="zh-TW" dirty="0"/>
                <a:t>s	I	previously	previewed</a:t>
              </a: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BCD70B18-E351-42EA-AE38-BCA7A2BAF179}"/>
                </a:ext>
              </a:extLst>
            </p:cNvPr>
            <p:cNvSpPr/>
            <p:nvPr/>
          </p:nvSpPr>
          <p:spPr>
            <a:xfrm>
              <a:off x="611560" y="2109551"/>
              <a:ext cx="2188420" cy="57099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indent="0" eaLnBrk="1" hangingPunct="1">
                <a:lnSpc>
                  <a:spcPct val="150000"/>
                </a:lnSpc>
                <a:buNone/>
              </a:pPr>
              <a:r>
                <a:rPr lang="en-US" altLang="zh-TW" dirty="0"/>
                <a:t>p=1, output: </a:t>
              </a:r>
              <a:r>
                <a:rPr lang="en-US" altLang="zh-TW" dirty="0">
                  <a:solidFill>
                    <a:srgbClr val="FF0000"/>
                  </a:solidFill>
                </a:rPr>
                <a:t>a</a:t>
              </a:r>
            </a:p>
          </p:txBody>
        </p:sp>
        <p:sp>
          <p:nvSpPr>
            <p:cNvPr id="4" name="矩形: 圓角 3">
              <a:extLst>
                <a:ext uri="{FF2B5EF4-FFF2-40B4-BE49-F238E27FC236}">
                  <a16:creationId xmlns:a16="http://schemas.microsoft.com/office/drawing/2014/main" id="{3366C25D-6CC3-43FB-B3B1-701717C5D721}"/>
                </a:ext>
              </a:extLst>
            </p:cNvPr>
            <p:cNvSpPr/>
            <p:nvPr/>
          </p:nvSpPr>
          <p:spPr bwMode="auto">
            <a:xfrm>
              <a:off x="827584" y="2735889"/>
              <a:ext cx="648072" cy="466193"/>
            </a:xfrm>
            <a:prstGeom prst="roundRect">
              <a:avLst/>
            </a:prstGeom>
            <a:noFill/>
            <a:ln w="19050" cap="flat" cmpd="sng" algn="ctr">
              <a:solidFill>
                <a:srgbClr val="0070C0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400" b="0" i="0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537703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5</a:t>
            </a:fld>
            <a:endParaRPr kumimoji="0" lang="en-US" altLang="zh-TW" sz="1400">
              <a:solidFill>
                <a:schemeClr val="accent1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432009"/>
            <a:ext cx="9519592" cy="1754151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解法範例：</a:t>
            </a:r>
            <a:endParaRPr lang="en-US" altLang="zh-TW" sz="2400" b="1" dirty="0">
              <a:solidFill>
                <a:srgbClr val="3BA943"/>
              </a:solidFill>
              <a:latin typeface="Times New Roman" panose="02020603050405020304" pitchFamily="18" charset="0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CB4173B1-4FEE-494E-B47E-C183AFA2200A}"/>
              </a:ext>
            </a:extLst>
          </p:cNvPr>
          <p:cNvSpPr/>
          <p:nvPr/>
        </p:nvSpPr>
        <p:spPr>
          <a:xfrm>
            <a:off x="909281" y="1315595"/>
            <a:ext cx="5266313" cy="5709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eaLnBrk="1" hangingPunct="1">
              <a:lnSpc>
                <a:spcPct val="150000"/>
              </a:lnSpc>
              <a:buNone/>
            </a:pPr>
            <a:r>
              <a:rPr lang="en-US" altLang="zh-TW" dirty="0">
                <a:solidFill>
                  <a:srgbClr val="002060"/>
                </a:solidFill>
              </a:rPr>
              <a:t>as	I	previously	previewed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1E7E3142-F44E-414D-BC1A-09DBB67DC456}"/>
              </a:ext>
            </a:extLst>
          </p:cNvPr>
          <p:cNvSpPr/>
          <p:nvPr/>
        </p:nvSpPr>
        <p:spPr>
          <a:xfrm>
            <a:off x="611560" y="769369"/>
            <a:ext cx="1047594" cy="5709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eaLnBrk="1" hangingPunct="1">
              <a:lnSpc>
                <a:spcPct val="150000"/>
              </a:lnSpc>
              <a:buNone/>
            </a:pPr>
            <a:r>
              <a:rPr lang="en-US" altLang="zh-TW" dirty="0"/>
              <a:t>token:</a:t>
            </a:r>
          </a:p>
        </p:txBody>
      </p:sp>
      <p:cxnSp>
        <p:nvCxnSpPr>
          <p:cNvPr id="8" name="直線接點 7">
            <a:extLst>
              <a:ext uri="{FF2B5EF4-FFF2-40B4-BE49-F238E27FC236}">
                <a16:creationId xmlns:a16="http://schemas.microsoft.com/office/drawing/2014/main" id="{F341B4EC-C3E8-4D1B-9306-58DF0029E457}"/>
              </a:ext>
            </a:extLst>
          </p:cNvPr>
          <p:cNvCxnSpPr>
            <a:cxnSpLocks/>
          </p:cNvCxnSpPr>
          <p:nvPr/>
        </p:nvCxnSpPr>
        <p:spPr bwMode="auto">
          <a:xfrm>
            <a:off x="611560" y="2132856"/>
            <a:ext cx="756084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grpSp>
        <p:nvGrpSpPr>
          <p:cNvPr id="14" name="群組 13">
            <a:extLst>
              <a:ext uri="{FF2B5EF4-FFF2-40B4-BE49-F238E27FC236}">
                <a16:creationId xmlns:a16="http://schemas.microsoft.com/office/drawing/2014/main" id="{9A55188E-17D5-47BB-97AE-B6290BA27D06}"/>
              </a:ext>
            </a:extLst>
          </p:cNvPr>
          <p:cNvGrpSpPr/>
          <p:nvPr/>
        </p:nvGrpSpPr>
        <p:grpSpPr>
          <a:xfrm>
            <a:off x="611560" y="2109551"/>
            <a:ext cx="7560840" cy="1142302"/>
            <a:chOff x="611560" y="2109551"/>
            <a:chExt cx="7560840" cy="1142302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B036368C-19B4-4DA6-B7DE-682BD433BAC5}"/>
                </a:ext>
              </a:extLst>
            </p:cNvPr>
            <p:cNvSpPr/>
            <p:nvPr/>
          </p:nvSpPr>
          <p:spPr>
            <a:xfrm>
              <a:off x="909281" y="2614501"/>
              <a:ext cx="5266313" cy="57099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indent="0" eaLnBrk="1" hangingPunct="1">
                <a:lnSpc>
                  <a:spcPct val="150000"/>
                </a:lnSpc>
                <a:buNone/>
              </a:pPr>
              <a:r>
                <a:rPr lang="en-US" altLang="zh-TW" dirty="0">
                  <a:solidFill>
                    <a:srgbClr val="FF0000"/>
                  </a:solidFill>
                </a:rPr>
                <a:t>a</a:t>
              </a:r>
              <a:r>
                <a:rPr lang="en-US" altLang="zh-TW" dirty="0"/>
                <a:t>s	I	previously	previewed</a:t>
              </a: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BCD70B18-E351-42EA-AE38-BCA7A2BAF179}"/>
                </a:ext>
              </a:extLst>
            </p:cNvPr>
            <p:cNvSpPr/>
            <p:nvPr/>
          </p:nvSpPr>
          <p:spPr>
            <a:xfrm>
              <a:off x="611560" y="2109551"/>
              <a:ext cx="2188420" cy="57099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indent="0" eaLnBrk="1" hangingPunct="1">
                <a:lnSpc>
                  <a:spcPct val="150000"/>
                </a:lnSpc>
                <a:buNone/>
              </a:pPr>
              <a:r>
                <a:rPr lang="en-US" altLang="zh-TW" dirty="0"/>
                <a:t>p=1, output: a</a:t>
              </a:r>
            </a:p>
          </p:txBody>
        </p:sp>
        <p:cxnSp>
          <p:nvCxnSpPr>
            <p:cNvPr id="12" name="直線接點 11">
              <a:extLst>
                <a:ext uri="{FF2B5EF4-FFF2-40B4-BE49-F238E27FC236}">
                  <a16:creationId xmlns:a16="http://schemas.microsoft.com/office/drawing/2014/main" id="{12AE957C-7A1C-47CB-8200-0BC0DBBA617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11560" y="3251853"/>
              <a:ext cx="756084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sp>
          <p:nvSpPr>
            <p:cNvPr id="4" name="矩形: 圓角 3">
              <a:extLst>
                <a:ext uri="{FF2B5EF4-FFF2-40B4-BE49-F238E27FC236}">
                  <a16:creationId xmlns:a16="http://schemas.microsoft.com/office/drawing/2014/main" id="{3366C25D-6CC3-43FB-B3B1-701717C5D721}"/>
                </a:ext>
              </a:extLst>
            </p:cNvPr>
            <p:cNvSpPr/>
            <p:nvPr/>
          </p:nvSpPr>
          <p:spPr bwMode="auto">
            <a:xfrm>
              <a:off x="827584" y="2735889"/>
              <a:ext cx="648072" cy="466193"/>
            </a:xfrm>
            <a:prstGeom prst="roundRect">
              <a:avLst/>
            </a:prstGeom>
            <a:noFill/>
            <a:ln w="19050" cap="flat" cmpd="sng" algn="ctr">
              <a:solidFill>
                <a:srgbClr val="0070C0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400" b="0" i="0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endParaRPr>
            </a:p>
          </p:txBody>
        </p:sp>
      </p:grpSp>
      <p:grpSp>
        <p:nvGrpSpPr>
          <p:cNvPr id="31" name="群組 30">
            <a:extLst>
              <a:ext uri="{FF2B5EF4-FFF2-40B4-BE49-F238E27FC236}">
                <a16:creationId xmlns:a16="http://schemas.microsoft.com/office/drawing/2014/main" id="{BAF5DC49-F058-44DB-8501-660493E6CCFD}"/>
              </a:ext>
            </a:extLst>
          </p:cNvPr>
          <p:cNvGrpSpPr/>
          <p:nvPr/>
        </p:nvGrpSpPr>
        <p:grpSpPr>
          <a:xfrm>
            <a:off x="611560" y="3098446"/>
            <a:ext cx="5564034" cy="1092531"/>
            <a:chOff x="611560" y="2109551"/>
            <a:chExt cx="5564034" cy="1092531"/>
          </a:xfrm>
        </p:grpSpPr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0B1A23B5-B876-4E65-B8B7-A7F553C075DE}"/>
                </a:ext>
              </a:extLst>
            </p:cNvPr>
            <p:cNvSpPr/>
            <p:nvPr/>
          </p:nvSpPr>
          <p:spPr>
            <a:xfrm>
              <a:off x="909281" y="2614501"/>
              <a:ext cx="5266313" cy="57099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indent="0" eaLnBrk="1" hangingPunct="1">
                <a:lnSpc>
                  <a:spcPct val="150000"/>
                </a:lnSpc>
                <a:buNone/>
              </a:pPr>
              <a:r>
                <a:rPr lang="en-US" altLang="zh-TW" dirty="0"/>
                <a:t>as	I	previously	previewed</a:t>
              </a:r>
            </a:p>
          </p:txBody>
        </p:sp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D78DA71A-3F04-4D73-847D-AEF6E5D761C9}"/>
                </a:ext>
              </a:extLst>
            </p:cNvPr>
            <p:cNvSpPr/>
            <p:nvPr/>
          </p:nvSpPr>
          <p:spPr>
            <a:xfrm>
              <a:off x="611560" y="2109551"/>
              <a:ext cx="2188420" cy="57099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indent="0" eaLnBrk="1" hangingPunct="1">
                <a:lnSpc>
                  <a:spcPct val="150000"/>
                </a:lnSpc>
                <a:buNone/>
              </a:pPr>
              <a:r>
                <a:rPr lang="en-US" altLang="zh-TW" dirty="0"/>
                <a:t>p=2, output: a</a:t>
              </a:r>
            </a:p>
          </p:txBody>
        </p:sp>
        <p:sp>
          <p:nvSpPr>
            <p:cNvPr id="35" name="矩形: 圓角 34">
              <a:extLst>
                <a:ext uri="{FF2B5EF4-FFF2-40B4-BE49-F238E27FC236}">
                  <a16:creationId xmlns:a16="http://schemas.microsoft.com/office/drawing/2014/main" id="{D3525919-BB50-48DF-B93D-20BB108BF3D1}"/>
                </a:ext>
              </a:extLst>
            </p:cNvPr>
            <p:cNvSpPr/>
            <p:nvPr/>
          </p:nvSpPr>
          <p:spPr bwMode="auto">
            <a:xfrm>
              <a:off x="1659154" y="2735889"/>
              <a:ext cx="648072" cy="466193"/>
            </a:xfrm>
            <a:prstGeom prst="roundRect">
              <a:avLst/>
            </a:prstGeom>
            <a:noFill/>
            <a:ln w="19050" cap="flat" cmpd="sng" algn="ctr">
              <a:solidFill>
                <a:srgbClr val="0070C0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400" b="0" i="0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936388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6</a:t>
            </a:fld>
            <a:endParaRPr kumimoji="0" lang="en-US" altLang="zh-TW" sz="1400">
              <a:solidFill>
                <a:schemeClr val="accent1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432009"/>
            <a:ext cx="9519592" cy="1754151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解法範例：</a:t>
            </a:r>
            <a:endParaRPr lang="en-US" altLang="zh-TW" sz="2400" b="1" dirty="0">
              <a:solidFill>
                <a:srgbClr val="3BA943"/>
              </a:solidFill>
              <a:latin typeface="Times New Roman" panose="02020603050405020304" pitchFamily="18" charset="0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CB4173B1-4FEE-494E-B47E-C183AFA2200A}"/>
              </a:ext>
            </a:extLst>
          </p:cNvPr>
          <p:cNvSpPr/>
          <p:nvPr/>
        </p:nvSpPr>
        <p:spPr>
          <a:xfrm>
            <a:off x="909281" y="1315595"/>
            <a:ext cx="5266313" cy="5709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eaLnBrk="1" hangingPunct="1">
              <a:lnSpc>
                <a:spcPct val="150000"/>
              </a:lnSpc>
              <a:buNone/>
            </a:pPr>
            <a:r>
              <a:rPr lang="en-US" altLang="zh-TW" dirty="0">
                <a:solidFill>
                  <a:srgbClr val="002060"/>
                </a:solidFill>
              </a:rPr>
              <a:t>as	I	previously	previewed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1E7E3142-F44E-414D-BC1A-09DBB67DC456}"/>
              </a:ext>
            </a:extLst>
          </p:cNvPr>
          <p:cNvSpPr/>
          <p:nvPr/>
        </p:nvSpPr>
        <p:spPr>
          <a:xfrm>
            <a:off x="611560" y="769369"/>
            <a:ext cx="1047594" cy="5709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eaLnBrk="1" hangingPunct="1">
              <a:lnSpc>
                <a:spcPct val="150000"/>
              </a:lnSpc>
              <a:buNone/>
            </a:pPr>
            <a:r>
              <a:rPr lang="en-US" altLang="zh-TW" dirty="0"/>
              <a:t>token:</a:t>
            </a:r>
          </a:p>
        </p:txBody>
      </p:sp>
      <p:cxnSp>
        <p:nvCxnSpPr>
          <p:cNvPr id="8" name="直線接點 7">
            <a:extLst>
              <a:ext uri="{FF2B5EF4-FFF2-40B4-BE49-F238E27FC236}">
                <a16:creationId xmlns:a16="http://schemas.microsoft.com/office/drawing/2014/main" id="{F341B4EC-C3E8-4D1B-9306-58DF0029E457}"/>
              </a:ext>
            </a:extLst>
          </p:cNvPr>
          <p:cNvCxnSpPr>
            <a:cxnSpLocks/>
          </p:cNvCxnSpPr>
          <p:nvPr/>
        </p:nvCxnSpPr>
        <p:spPr bwMode="auto">
          <a:xfrm>
            <a:off x="611560" y="2132856"/>
            <a:ext cx="756084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grpSp>
        <p:nvGrpSpPr>
          <p:cNvPr id="14" name="群組 13">
            <a:extLst>
              <a:ext uri="{FF2B5EF4-FFF2-40B4-BE49-F238E27FC236}">
                <a16:creationId xmlns:a16="http://schemas.microsoft.com/office/drawing/2014/main" id="{9A55188E-17D5-47BB-97AE-B6290BA27D06}"/>
              </a:ext>
            </a:extLst>
          </p:cNvPr>
          <p:cNvGrpSpPr/>
          <p:nvPr/>
        </p:nvGrpSpPr>
        <p:grpSpPr>
          <a:xfrm>
            <a:off x="611560" y="2109551"/>
            <a:ext cx="7560840" cy="1142302"/>
            <a:chOff x="611560" y="2109551"/>
            <a:chExt cx="7560840" cy="1142302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B036368C-19B4-4DA6-B7DE-682BD433BAC5}"/>
                </a:ext>
              </a:extLst>
            </p:cNvPr>
            <p:cNvSpPr/>
            <p:nvPr/>
          </p:nvSpPr>
          <p:spPr>
            <a:xfrm>
              <a:off x="909281" y="2614501"/>
              <a:ext cx="5266313" cy="57099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indent="0" eaLnBrk="1" hangingPunct="1">
                <a:lnSpc>
                  <a:spcPct val="150000"/>
                </a:lnSpc>
                <a:buNone/>
              </a:pPr>
              <a:r>
                <a:rPr lang="en-US" altLang="zh-TW" dirty="0">
                  <a:solidFill>
                    <a:srgbClr val="FF0000"/>
                  </a:solidFill>
                </a:rPr>
                <a:t>a</a:t>
              </a:r>
              <a:r>
                <a:rPr lang="en-US" altLang="zh-TW" dirty="0"/>
                <a:t>s	I	previously	previewed</a:t>
              </a: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BCD70B18-E351-42EA-AE38-BCA7A2BAF179}"/>
                </a:ext>
              </a:extLst>
            </p:cNvPr>
            <p:cNvSpPr/>
            <p:nvPr/>
          </p:nvSpPr>
          <p:spPr>
            <a:xfrm>
              <a:off x="611560" y="2109551"/>
              <a:ext cx="2188420" cy="57099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indent="0" eaLnBrk="1" hangingPunct="1">
                <a:lnSpc>
                  <a:spcPct val="150000"/>
                </a:lnSpc>
                <a:buNone/>
              </a:pPr>
              <a:r>
                <a:rPr lang="en-US" altLang="zh-TW" dirty="0"/>
                <a:t>p=1, output: a</a:t>
              </a:r>
            </a:p>
          </p:txBody>
        </p:sp>
        <p:cxnSp>
          <p:nvCxnSpPr>
            <p:cNvPr id="12" name="直線接點 11">
              <a:extLst>
                <a:ext uri="{FF2B5EF4-FFF2-40B4-BE49-F238E27FC236}">
                  <a16:creationId xmlns:a16="http://schemas.microsoft.com/office/drawing/2014/main" id="{12AE957C-7A1C-47CB-8200-0BC0DBBA617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11560" y="3251853"/>
              <a:ext cx="756084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sp>
          <p:nvSpPr>
            <p:cNvPr id="4" name="矩形: 圓角 3">
              <a:extLst>
                <a:ext uri="{FF2B5EF4-FFF2-40B4-BE49-F238E27FC236}">
                  <a16:creationId xmlns:a16="http://schemas.microsoft.com/office/drawing/2014/main" id="{3366C25D-6CC3-43FB-B3B1-701717C5D721}"/>
                </a:ext>
              </a:extLst>
            </p:cNvPr>
            <p:cNvSpPr/>
            <p:nvPr/>
          </p:nvSpPr>
          <p:spPr bwMode="auto">
            <a:xfrm>
              <a:off x="827584" y="2735889"/>
              <a:ext cx="648072" cy="466193"/>
            </a:xfrm>
            <a:prstGeom prst="roundRect">
              <a:avLst/>
            </a:prstGeom>
            <a:noFill/>
            <a:ln w="19050" cap="flat" cmpd="sng" algn="ctr">
              <a:solidFill>
                <a:srgbClr val="0070C0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400" b="0" i="0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endParaRPr>
            </a:p>
          </p:txBody>
        </p:sp>
      </p:grpSp>
      <p:grpSp>
        <p:nvGrpSpPr>
          <p:cNvPr id="31" name="群組 30">
            <a:extLst>
              <a:ext uri="{FF2B5EF4-FFF2-40B4-BE49-F238E27FC236}">
                <a16:creationId xmlns:a16="http://schemas.microsoft.com/office/drawing/2014/main" id="{BAF5DC49-F058-44DB-8501-660493E6CCFD}"/>
              </a:ext>
            </a:extLst>
          </p:cNvPr>
          <p:cNvGrpSpPr/>
          <p:nvPr/>
        </p:nvGrpSpPr>
        <p:grpSpPr>
          <a:xfrm>
            <a:off x="611560" y="3098446"/>
            <a:ext cx="7560840" cy="1142302"/>
            <a:chOff x="611560" y="2109551"/>
            <a:chExt cx="7560840" cy="1142302"/>
          </a:xfrm>
        </p:grpSpPr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0B1A23B5-B876-4E65-B8B7-A7F553C075DE}"/>
                </a:ext>
              </a:extLst>
            </p:cNvPr>
            <p:cNvSpPr/>
            <p:nvPr/>
          </p:nvSpPr>
          <p:spPr>
            <a:xfrm>
              <a:off x="909281" y="2614501"/>
              <a:ext cx="5266313" cy="57099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indent="0" eaLnBrk="1" hangingPunct="1">
                <a:lnSpc>
                  <a:spcPct val="150000"/>
                </a:lnSpc>
                <a:buNone/>
              </a:pPr>
              <a:r>
                <a:rPr lang="en-US" altLang="zh-TW" dirty="0"/>
                <a:t>as	I	previously	previewed</a:t>
              </a:r>
            </a:p>
          </p:txBody>
        </p:sp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D78DA71A-3F04-4D73-847D-AEF6E5D761C9}"/>
                </a:ext>
              </a:extLst>
            </p:cNvPr>
            <p:cNvSpPr/>
            <p:nvPr/>
          </p:nvSpPr>
          <p:spPr>
            <a:xfrm>
              <a:off x="611560" y="2109551"/>
              <a:ext cx="2188420" cy="57099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indent="0" eaLnBrk="1" hangingPunct="1">
                <a:lnSpc>
                  <a:spcPct val="150000"/>
                </a:lnSpc>
                <a:buNone/>
              </a:pPr>
              <a:r>
                <a:rPr lang="en-US" altLang="zh-TW" dirty="0"/>
                <a:t>p=2, output: a</a:t>
              </a:r>
            </a:p>
          </p:txBody>
        </p:sp>
        <p:cxnSp>
          <p:nvCxnSpPr>
            <p:cNvPr id="34" name="直線接點 33">
              <a:extLst>
                <a:ext uri="{FF2B5EF4-FFF2-40B4-BE49-F238E27FC236}">
                  <a16:creationId xmlns:a16="http://schemas.microsoft.com/office/drawing/2014/main" id="{1DC93BC4-97CD-4139-BCF0-50B897B574B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11560" y="3251853"/>
              <a:ext cx="756084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sp>
          <p:nvSpPr>
            <p:cNvPr id="35" name="矩形: 圓角 34">
              <a:extLst>
                <a:ext uri="{FF2B5EF4-FFF2-40B4-BE49-F238E27FC236}">
                  <a16:creationId xmlns:a16="http://schemas.microsoft.com/office/drawing/2014/main" id="{D3525919-BB50-48DF-B93D-20BB108BF3D1}"/>
                </a:ext>
              </a:extLst>
            </p:cNvPr>
            <p:cNvSpPr/>
            <p:nvPr/>
          </p:nvSpPr>
          <p:spPr bwMode="auto">
            <a:xfrm>
              <a:off x="1659154" y="2735889"/>
              <a:ext cx="648072" cy="466193"/>
            </a:xfrm>
            <a:prstGeom prst="roundRect">
              <a:avLst/>
            </a:prstGeom>
            <a:noFill/>
            <a:ln w="19050" cap="flat" cmpd="sng" algn="ctr">
              <a:solidFill>
                <a:srgbClr val="0070C0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400" b="0" i="0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endParaRPr>
            </a:p>
          </p:txBody>
        </p:sp>
      </p:grpSp>
      <p:grpSp>
        <p:nvGrpSpPr>
          <p:cNvPr id="36" name="群組 35">
            <a:extLst>
              <a:ext uri="{FF2B5EF4-FFF2-40B4-BE49-F238E27FC236}">
                <a16:creationId xmlns:a16="http://schemas.microsoft.com/office/drawing/2014/main" id="{1098D10B-A2D0-4F96-BDB9-0965F701C260}"/>
              </a:ext>
            </a:extLst>
          </p:cNvPr>
          <p:cNvGrpSpPr/>
          <p:nvPr/>
        </p:nvGrpSpPr>
        <p:grpSpPr>
          <a:xfrm>
            <a:off x="611560" y="4108044"/>
            <a:ext cx="5564034" cy="1092531"/>
            <a:chOff x="611560" y="2109551"/>
            <a:chExt cx="5564034" cy="1092531"/>
          </a:xfrm>
        </p:grpSpPr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667AD715-263B-47AD-BC1D-FA1213098844}"/>
                </a:ext>
              </a:extLst>
            </p:cNvPr>
            <p:cNvSpPr/>
            <p:nvPr/>
          </p:nvSpPr>
          <p:spPr>
            <a:xfrm>
              <a:off x="909281" y="2614501"/>
              <a:ext cx="5266313" cy="57099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indent="0" eaLnBrk="1" hangingPunct="1">
                <a:lnSpc>
                  <a:spcPct val="150000"/>
                </a:lnSpc>
                <a:buNone/>
              </a:pPr>
              <a:r>
                <a:rPr lang="en-US" altLang="zh-TW" dirty="0"/>
                <a:t>as	I	p</a:t>
              </a:r>
              <a:r>
                <a:rPr lang="en-US" altLang="zh-TW" dirty="0">
                  <a:solidFill>
                    <a:srgbClr val="FF0000"/>
                  </a:solidFill>
                </a:rPr>
                <a:t>r</a:t>
              </a:r>
              <a:r>
                <a:rPr lang="en-US" altLang="zh-TW" dirty="0"/>
                <a:t>eviously	previewed</a:t>
              </a:r>
            </a:p>
          </p:txBody>
        </p:sp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A2AD4F30-8ACB-43AF-904F-1B5090B090D2}"/>
                </a:ext>
              </a:extLst>
            </p:cNvPr>
            <p:cNvSpPr/>
            <p:nvPr/>
          </p:nvSpPr>
          <p:spPr>
            <a:xfrm>
              <a:off x="611560" y="2109551"/>
              <a:ext cx="2299027" cy="57099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indent="0" eaLnBrk="1" hangingPunct="1">
                <a:lnSpc>
                  <a:spcPct val="150000"/>
                </a:lnSpc>
                <a:buNone/>
              </a:pPr>
              <a:r>
                <a:rPr lang="en-US" altLang="zh-TW" dirty="0"/>
                <a:t>p=2, output: </a:t>
              </a:r>
              <a:r>
                <a:rPr lang="en-US" altLang="zh-TW" dirty="0" err="1"/>
                <a:t>a</a:t>
              </a:r>
              <a:r>
                <a:rPr lang="en-US" altLang="zh-TW" dirty="0" err="1">
                  <a:solidFill>
                    <a:srgbClr val="FF0000"/>
                  </a:solidFill>
                </a:rPr>
                <a:t>r</a:t>
              </a:r>
              <a:endParaRPr lang="en-US" altLang="zh-TW" dirty="0">
                <a:solidFill>
                  <a:srgbClr val="FF0000"/>
                </a:solidFill>
              </a:endParaRPr>
            </a:p>
          </p:txBody>
        </p:sp>
        <p:sp>
          <p:nvSpPr>
            <p:cNvPr id="40" name="矩形: 圓角 39">
              <a:extLst>
                <a:ext uri="{FF2B5EF4-FFF2-40B4-BE49-F238E27FC236}">
                  <a16:creationId xmlns:a16="http://schemas.microsoft.com/office/drawing/2014/main" id="{03F24946-1A28-494A-9535-A98841DBD1F4}"/>
                </a:ext>
              </a:extLst>
            </p:cNvPr>
            <p:cNvSpPr/>
            <p:nvPr/>
          </p:nvSpPr>
          <p:spPr bwMode="auto">
            <a:xfrm>
              <a:off x="2773664" y="2735889"/>
              <a:ext cx="1510303" cy="466193"/>
            </a:xfrm>
            <a:prstGeom prst="roundRect">
              <a:avLst/>
            </a:prstGeom>
            <a:noFill/>
            <a:ln w="19050" cap="flat" cmpd="sng" algn="ctr">
              <a:solidFill>
                <a:srgbClr val="0070C0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400" b="0" i="0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091039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7</a:t>
            </a:fld>
            <a:endParaRPr kumimoji="0" lang="en-US" altLang="zh-TW" sz="1400">
              <a:solidFill>
                <a:schemeClr val="accent1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432009"/>
            <a:ext cx="9519592" cy="1754151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解法範例：</a:t>
            </a:r>
            <a:endParaRPr lang="en-US" altLang="zh-TW" sz="2400" b="1" dirty="0">
              <a:solidFill>
                <a:srgbClr val="3BA943"/>
              </a:solidFill>
              <a:latin typeface="Times New Roman" panose="02020603050405020304" pitchFamily="18" charset="0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CB4173B1-4FEE-494E-B47E-C183AFA2200A}"/>
              </a:ext>
            </a:extLst>
          </p:cNvPr>
          <p:cNvSpPr/>
          <p:nvPr/>
        </p:nvSpPr>
        <p:spPr>
          <a:xfrm>
            <a:off x="909281" y="1315595"/>
            <a:ext cx="5266313" cy="5709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eaLnBrk="1" hangingPunct="1">
              <a:lnSpc>
                <a:spcPct val="150000"/>
              </a:lnSpc>
              <a:buNone/>
            </a:pPr>
            <a:r>
              <a:rPr lang="en-US" altLang="zh-TW" dirty="0">
                <a:solidFill>
                  <a:srgbClr val="002060"/>
                </a:solidFill>
              </a:rPr>
              <a:t>as	I	previously	previewed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1E7E3142-F44E-414D-BC1A-09DBB67DC456}"/>
              </a:ext>
            </a:extLst>
          </p:cNvPr>
          <p:cNvSpPr/>
          <p:nvPr/>
        </p:nvSpPr>
        <p:spPr>
          <a:xfrm>
            <a:off x="611560" y="769369"/>
            <a:ext cx="1047594" cy="5709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eaLnBrk="1" hangingPunct="1">
              <a:lnSpc>
                <a:spcPct val="150000"/>
              </a:lnSpc>
              <a:buNone/>
            </a:pPr>
            <a:r>
              <a:rPr lang="en-US" altLang="zh-TW" dirty="0"/>
              <a:t>token:</a:t>
            </a:r>
          </a:p>
        </p:txBody>
      </p:sp>
      <p:cxnSp>
        <p:nvCxnSpPr>
          <p:cNvPr id="8" name="直線接點 7">
            <a:extLst>
              <a:ext uri="{FF2B5EF4-FFF2-40B4-BE49-F238E27FC236}">
                <a16:creationId xmlns:a16="http://schemas.microsoft.com/office/drawing/2014/main" id="{F341B4EC-C3E8-4D1B-9306-58DF0029E457}"/>
              </a:ext>
            </a:extLst>
          </p:cNvPr>
          <p:cNvCxnSpPr>
            <a:cxnSpLocks/>
          </p:cNvCxnSpPr>
          <p:nvPr/>
        </p:nvCxnSpPr>
        <p:spPr bwMode="auto">
          <a:xfrm>
            <a:off x="611560" y="2132856"/>
            <a:ext cx="756084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grpSp>
        <p:nvGrpSpPr>
          <p:cNvPr id="14" name="群組 13">
            <a:extLst>
              <a:ext uri="{FF2B5EF4-FFF2-40B4-BE49-F238E27FC236}">
                <a16:creationId xmlns:a16="http://schemas.microsoft.com/office/drawing/2014/main" id="{9A55188E-17D5-47BB-97AE-B6290BA27D06}"/>
              </a:ext>
            </a:extLst>
          </p:cNvPr>
          <p:cNvGrpSpPr/>
          <p:nvPr/>
        </p:nvGrpSpPr>
        <p:grpSpPr>
          <a:xfrm>
            <a:off x="611560" y="2109551"/>
            <a:ext cx="7560840" cy="1142302"/>
            <a:chOff x="611560" y="2109551"/>
            <a:chExt cx="7560840" cy="1142302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B036368C-19B4-4DA6-B7DE-682BD433BAC5}"/>
                </a:ext>
              </a:extLst>
            </p:cNvPr>
            <p:cNvSpPr/>
            <p:nvPr/>
          </p:nvSpPr>
          <p:spPr>
            <a:xfrm>
              <a:off x="909281" y="2614501"/>
              <a:ext cx="5266313" cy="57099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indent="0" eaLnBrk="1" hangingPunct="1">
                <a:lnSpc>
                  <a:spcPct val="150000"/>
                </a:lnSpc>
                <a:buNone/>
              </a:pPr>
              <a:r>
                <a:rPr lang="en-US" altLang="zh-TW" dirty="0">
                  <a:solidFill>
                    <a:srgbClr val="FF0000"/>
                  </a:solidFill>
                </a:rPr>
                <a:t>a</a:t>
              </a:r>
              <a:r>
                <a:rPr lang="en-US" altLang="zh-TW" dirty="0"/>
                <a:t>s	I	previously	previewed</a:t>
              </a: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BCD70B18-E351-42EA-AE38-BCA7A2BAF179}"/>
                </a:ext>
              </a:extLst>
            </p:cNvPr>
            <p:cNvSpPr/>
            <p:nvPr/>
          </p:nvSpPr>
          <p:spPr>
            <a:xfrm>
              <a:off x="611560" y="2109551"/>
              <a:ext cx="2188420" cy="57099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indent="0" eaLnBrk="1" hangingPunct="1">
                <a:lnSpc>
                  <a:spcPct val="150000"/>
                </a:lnSpc>
                <a:buNone/>
              </a:pPr>
              <a:r>
                <a:rPr lang="en-US" altLang="zh-TW" dirty="0"/>
                <a:t>p=1, output: a</a:t>
              </a:r>
            </a:p>
          </p:txBody>
        </p:sp>
        <p:cxnSp>
          <p:nvCxnSpPr>
            <p:cNvPr id="12" name="直線接點 11">
              <a:extLst>
                <a:ext uri="{FF2B5EF4-FFF2-40B4-BE49-F238E27FC236}">
                  <a16:creationId xmlns:a16="http://schemas.microsoft.com/office/drawing/2014/main" id="{12AE957C-7A1C-47CB-8200-0BC0DBBA617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11560" y="3251853"/>
              <a:ext cx="756084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sp>
          <p:nvSpPr>
            <p:cNvPr id="4" name="矩形: 圓角 3">
              <a:extLst>
                <a:ext uri="{FF2B5EF4-FFF2-40B4-BE49-F238E27FC236}">
                  <a16:creationId xmlns:a16="http://schemas.microsoft.com/office/drawing/2014/main" id="{3366C25D-6CC3-43FB-B3B1-701717C5D721}"/>
                </a:ext>
              </a:extLst>
            </p:cNvPr>
            <p:cNvSpPr/>
            <p:nvPr/>
          </p:nvSpPr>
          <p:spPr bwMode="auto">
            <a:xfrm>
              <a:off x="827584" y="2735889"/>
              <a:ext cx="648072" cy="466193"/>
            </a:xfrm>
            <a:prstGeom prst="roundRect">
              <a:avLst/>
            </a:prstGeom>
            <a:noFill/>
            <a:ln w="19050" cap="flat" cmpd="sng" algn="ctr">
              <a:solidFill>
                <a:srgbClr val="0070C0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400" b="0" i="0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endParaRPr>
            </a:p>
          </p:txBody>
        </p:sp>
      </p:grpSp>
      <p:grpSp>
        <p:nvGrpSpPr>
          <p:cNvPr id="31" name="群組 30">
            <a:extLst>
              <a:ext uri="{FF2B5EF4-FFF2-40B4-BE49-F238E27FC236}">
                <a16:creationId xmlns:a16="http://schemas.microsoft.com/office/drawing/2014/main" id="{BAF5DC49-F058-44DB-8501-660493E6CCFD}"/>
              </a:ext>
            </a:extLst>
          </p:cNvPr>
          <p:cNvGrpSpPr/>
          <p:nvPr/>
        </p:nvGrpSpPr>
        <p:grpSpPr>
          <a:xfrm>
            <a:off x="611560" y="3098446"/>
            <a:ext cx="7560840" cy="1142302"/>
            <a:chOff x="611560" y="2109551"/>
            <a:chExt cx="7560840" cy="1142302"/>
          </a:xfrm>
        </p:grpSpPr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0B1A23B5-B876-4E65-B8B7-A7F553C075DE}"/>
                </a:ext>
              </a:extLst>
            </p:cNvPr>
            <p:cNvSpPr/>
            <p:nvPr/>
          </p:nvSpPr>
          <p:spPr>
            <a:xfrm>
              <a:off x="909281" y="2614501"/>
              <a:ext cx="5266313" cy="57099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indent="0" eaLnBrk="1" hangingPunct="1">
                <a:lnSpc>
                  <a:spcPct val="150000"/>
                </a:lnSpc>
                <a:buNone/>
              </a:pPr>
              <a:r>
                <a:rPr lang="en-US" altLang="zh-TW" dirty="0"/>
                <a:t>as	I	previously	previewed</a:t>
              </a:r>
            </a:p>
          </p:txBody>
        </p:sp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D78DA71A-3F04-4D73-847D-AEF6E5D761C9}"/>
                </a:ext>
              </a:extLst>
            </p:cNvPr>
            <p:cNvSpPr/>
            <p:nvPr/>
          </p:nvSpPr>
          <p:spPr>
            <a:xfrm>
              <a:off x="611560" y="2109551"/>
              <a:ext cx="2188420" cy="57099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indent="0" eaLnBrk="1" hangingPunct="1">
                <a:lnSpc>
                  <a:spcPct val="150000"/>
                </a:lnSpc>
                <a:buNone/>
              </a:pPr>
              <a:r>
                <a:rPr lang="en-US" altLang="zh-TW" dirty="0"/>
                <a:t>p=2, output: a</a:t>
              </a:r>
            </a:p>
          </p:txBody>
        </p:sp>
        <p:cxnSp>
          <p:nvCxnSpPr>
            <p:cNvPr id="34" name="直線接點 33">
              <a:extLst>
                <a:ext uri="{FF2B5EF4-FFF2-40B4-BE49-F238E27FC236}">
                  <a16:creationId xmlns:a16="http://schemas.microsoft.com/office/drawing/2014/main" id="{1DC93BC4-97CD-4139-BCF0-50B897B574B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11560" y="3251853"/>
              <a:ext cx="756084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sp>
          <p:nvSpPr>
            <p:cNvPr id="35" name="矩形: 圓角 34">
              <a:extLst>
                <a:ext uri="{FF2B5EF4-FFF2-40B4-BE49-F238E27FC236}">
                  <a16:creationId xmlns:a16="http://schemas.microsoft.com/office/drawing/2014/main" id="{D3525919-BB50-48DF-B93D-20BB108BF3D1}"/>
                </a:ext>
              </a:extLst>
            </p:cNvPr>
            <p:cNvSpPr/>
            <p:nvPr/>
          </p:nvSpPr>
          <p:spPr bwMode="auto">
            <a:xfrm>
              <a:off x="1659154" y="2735889"/>
              <a:ext cx="648072" cy="466193"/>
            </a:xfrm>
            <a:prstGeom prst="roundRect">
              <a:avLst/>
            </a:prstGeom>
            <a:noFill/>
            <a:ln w="19050" cap="flat" cmpd="sng" algn="ctr">
              <a:solidFill>
                <a:srgbClr val="0070C0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400" b="0" i="0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endParaRPr>
            </a:p>
          </p:txBody>
        </p:sp>
      </p:grpSp>
      <p:grpSp>
        <p:nvGrpSpPr>
          <p:cNvPr id="36" name="群組 35">
            <a:extLst>
              <a:ext uri="{FF2B5EF4-FFF2-40B4-BE49-F238E27FC236}">
                <a16:creationId xmlns:a16="http://schemas.microsoft.com/office/drawing/2014/main" id="{1098D10B-A2D0-4F96-BDB9-0965F701C260}"/>
              </a:ext>
            </a:extLst>
          </p:cNvPr>
          <p:cNvGrpSpPr/>
          <p:nvPr/>
        </p:nvGrpSpPr>
        <p:grpSpPr>
          <a:xfrm>
            <a:off x="611560" y="4108044"/>
            <a:ext cx="7560840" cy="1142302"/>
            <a:chOff x="611560" y="2109551"/>
            <a:chExt cx="7560840" cy="1142302"/>
          </a:xfrm>
        </p:grpSpPr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667AD715-263B-47AD-BC1D-FA1213098844}"/>
                </a:ext>
              </a:extLst>
            </p:cNvPr>
            <p:cNvSpPr/>
            <p:nvPr/>
          </p:nvSpPr>
          <p:spPr>
            <a:xfrm>
              <a:off x="909281" y="2614501"/>
              <a:ext cx="5266313" cy="57099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indent="0" eaLnBrk="1" hangingPunct="1">
                <a:lnSpc>
                  <a:spcPct val="150000"/>
                </a:lnSpc>
                <a:buNone/>
              </a:pPr>
              <a:r>
                <a:rPr lang="en-US" altLang="zh-TW" dirty="0"/>
                <a:t>as	I	p</a:t>
              </a:r>
              <a:r>
                <a:rPr lang="en-US" altLang="zh-TW" dirty="0">
                  <a:solidFill>
                    <a:srgbClr val="FF0000"/>
                  </a:solidFill>
                </a:rPr>
                <a:t>r</a:t>
              </a:r>
              <a:r>
                <a:rPr lang="en-US" altLang="zh-TW" dirty="0"/>
                <a:t>eviously	previewed</a:t>
              </a:r>
            </a:p>
          </p:txBody>
        </p:sp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A2AD4F30-8ACB-43AF-904F-1B5090B090D2}"/>
                </a:ext>
              </a:extLst>
            </p:cNvPr>
            <p:cNvSpPr/>
            <p:nvPr/>
          </p:nvSpPr>
          <p:spPr>
            <a:xfrm>
              <a:off x="611560" y="2109551"/>
              <a:ext cx="2299027" cy="57099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indent="0" eaLnBrk="1" hangingPunct="1">
                <a:lnSpc>
                  <a:spcPct val="150000"/>
                </a:lnSpc>
                <a:buNone/>
              </a:pPr>
              <a:r>
                <a:rPr lang="en-US" altLang="zh-TW" dirty="0"/>
                <a:t>p=2, output: </a:t>
              </a:r>
              <a:r>
                <a:rPr lang="en-US" altLang="zh-TW" dirty="0" err="1"/>
                <a:t>ar</a:t>
              </a:r>
              <a:endParaRPr lang="en-US" altLang="zh-TW" dirty="0"/>
            </a:p>
          </p:txBody>
        </p:sp>
        <p:cxnSp>
          <p:nvCxnSpPr>
            <p:cNvPr id="39" name="直線接點 38">
              <a:extLst>
                <a:ext uri="{FF2B5EF4-FFF2-40B4-BE49-F238E27FC236}">
                  <a16:creationId xmlns:a16="http://schemas.microsoft.com/office/drawing/2014/main" id="{0C32E33C-6DD4-43D2-B8BD-C4E7F6A914E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11560" y="3251853"/>
              <a:ext cx="756084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sp>
          <p:nvSpPr>
            <p:cNvPr id="40" name="矩形: 圓角 39">
              <a:extLst>
                <a:ext uri="{FF2B5EF4-FFF2-40B4-BE49-F238E27FC236}">
                  <a16:creationId xmlns:a16="http://schemas.microsoft.com/office/drawing/2014/main" id="{03F24946-1A28-494A-9535-A98841DBD1F4}"/>
                </a:ext>
              </a:extLst>
            </p:cNvPr>
            <p:cNvSpPr/>
            <p:nvPr/>
          </p:nvSpPr>
          <p:spPr bwMode="auto">
            <a:xfrm>
              <a:off x="2773664" y="2735889"/>
              <a:ext cx="1510303" cy="466193"/>
            </a:xfrm>
            <a:prstGeom prst="roundRect">
              <a:avLst/>
            </a:prstGeom>
            <a:noFill/>
            <a:ln w="19050" cap="flat" cmpd="sng" algn="ctr">
              <a:solidFill>
                <a:srgbClr val="0070C0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400" b="0" i="0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endParaRPr>
            </a:p>
          </p:txBody>
        </p:sp>
      </p:grpSp>
      <p:grpSp>
        <p:nvGrpSpPr>
          <p:cNvPr id="41" name="群組 40">
            <a:extLst>
              <a:ext uri="{FF2B5EF4-FFF2-40B4-BE49-F238E27FC236}">
                <a16:creationId xmlns:a16="http://schemas.microsoft.com/office/drawing/2014/main" id="{90C3AE0E-BAC8-459C-829F-040C27CCB394}"/>
              </a:ext>
            </a:extLst>
          </p:cNvPr>
          <p:cNvGrpSpPr/>
          <p:nvPr/>
        </p:nvGrpSpPr>
        <p:grpSpPr>
          <a:xfrm>
            <a:off x="611560" y="5205603"/>
            <a:ext cx="7560840" cy="1142302"/>
            <a:chOff x="611560" y="2109551"/>
            <a:chExt cx="7560840" cy="1142302"/>
          </a:xfrm>
        </p:grpSpPr>
        <p:sp>
          <p:nvSpPr>
            <p:cNvPr id="42" name="矩形 41">
              <a:extLst>
                <a:ext uri="{FF2B5EF4-FFF2-40B4-BE49-F238E27FC236}">
                  <a16:creationId xmlns:a16="http://schemas.microsoft.com/office/drawing/2014/main" id="{C90E096E-6703-43B8-AE49-E15434BD3ABE}"/>
                </a:ext>
              </a:extLst>
            </p:cNvPr>
            <p:cNvSpPr/>
            <p:nvPr/>
          </p:nvSpPr>
          <p:spPr>
            <a:xfrm>
              <a:off x="909281" y="2614501"/>
              <a:ext cx="5266313" cy="57099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indent="0" eaLnBrk="1" hangingPunct="1">
                <a:lnSpc>
                  <a:spcPct val="150000"/>
                </a:lnSpc>
                <a:buNone/>
              </a:pPr>
              <a:r>
                <a:rPr lang="en-US" altLang="zh-TW" dirty="0"/>
                <a:t>as	I	previously	pr</a:t>
              </a:r>
              <a:r>
                <a:rPr lang="en-US" altLang="zh-TW" dirty="0">
                  <a:solidFill>
                    <a:srgbClr val="FF0000"/>
                  </a:solidFill>
                </a:rPr>
                <a:t>e</a:t>
              </a:r>
              <a:r>
                <a:rPr lang="en-US" altLang="zh-TW" dirty="0"/>
                <a:t>viewed</a:t>
              </a:r>
            </a:p>
          </p:txBody>
        </p:sp>
        <p:sp>
          <p:nvSpPr>
            <p:cNvPr id="43" name="矩形 42">
              <a:extLst>
                <a:ext uri="{FF2B5EF4-FFF2-40B4-BE49-F238E27FC236}">
                  <a16:creationId xmlns:a16="http://schemas.microsoft.com/office/drawing/2014/main" id="{DB040F4C-B1A3-4EC3-AABC-C972DDC56467}"/>
                </a:ext>
              </a:extLst>
            </p:cNvPr>
            <p:cNvSpPr/>
            <p:nvPr/>
          </p:nvSpPr>
          <p:spPr>
            <a:xfrm>
              <a:off x="611560" y="2109551"/>
              <a:ext cx="2459456" cy="57099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indent="0" eaLnBrk="1" hangingPunct="1">
                <a:lnSpc>
                  <a:spcPct val="150000"/>
                </a:lnSpc>
                <a:buNone/>
              </a:pPr>
              <a:r>
                <a:rPr lang="en-US" altLang="zh-TW" dirty="0"/>
                <a:t>p=3, output: ar</a:t>
              </a:r>
              <a:r>
                <a:rPr lang="en-US" altLang="zh-TW" dirty="0">
                  <a:solidFill>
                    <a:srgbClr val="FF0000"/>
                  </a:solidFill>
                </a:rPr>
                <a:t>e</a:t>
              </a:r>
            </a:p>
          </p:txBody>
        </p:sp>
        <p:cxnSp>
          <p:nvCxnSpPr>
            <p:cNvPr id="44" name="直線接點 43">
              <a:extLst>
                <a:ext uri="{FF2B5EF4-FFF2-40B4-BE49-F238E27FC236}">
                  <a16:creationId xmlns:a16="http://schemas.microsoft.com/office/drawing/2014/main" id="{9D038DEB-8F7A-4BED-8340-2907CF3D90F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11560" y="3251853"/>
              <a:ext cx="756084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sp>
          <p:nvSpPr>
            <p:cNvPr id="45" name="矩形: 圓角 44">
              <a:extLst>
                <a:ext uri="{FF2B5EF4-FFF2-40B4-BE49-F238E27FC236}">
                  <a16:creationId xmlns:a16="http://schemas.microsoft.com/office/drawing/2014/main" id="{C5AC2F55-C7D7-4F0C-894C-48113B909E92}"/>
                </a:ext>
              </a:extLst>
            </p:cNvPr>
            <p:cNvSpPr/>
            <p:nvPr/>
          </p:nvSpPr>
          <p:spPr bwMode="auto">
            <a:xfrm>
              <a:off x="4572000" y="2735889"/>
              <a:ext cx="1603594" cy="466193"/>
            </a:xfrm>
            <a:prstGeom prst="roundRect">
              <a:avLst/>
            </a:prstGeom>
            <a:noFill/>
            <a:ln w="19050" cap="flat" cmpd="sng" algn="ctr">
              <a:solidFill>
                <a:srgbClr val="0070C0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2400" b="0" i="0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5768709"/>
      </p:ext>
    </p:extLst>
  </p:cSld>
  <p:clrMapOvr>
    <a:masterClrMapping/>
  </p:clrMapOvr>
</p:sld>
</file>

<file path=ppt/theme/theme1.xml><?xml version="1.0" encoding="utf-8"?>
<a:theme xmlns:a="http://schemas.openxmlformats.org/drawingml/2006/main" name="Blends">
  <a:themeElements>
    <a:clrScheme name="Blends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標楷體"/>
        <a:cs typeface=""/>
      </a:majorFont>
      <a:minorFont>
        <a:latin typeface="Tahoma"/>
        <a:ea typeface="標楷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  <a:ea typeface="新細明體" pitchFamily="18" charset="-12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Designs\Blends.pot</Template>
  <TotalTime>6361</TotalTime>
  <Words>340</Words>
  <Application>Microsoft Office PowerPoint</Application>
  <PresentationFormat>如螢幕大小 (4:3)</PresentationFormat>
  <Paragraphs>81</Paragraphs>
  <Slides>7</Slides>
  <Notes>7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7</vt:i4>
      </vt:variant>
    </vt:vector>
  </HeadingPairs>
  <TitlesOfParts>
    <vt:vector size="13" baseType="lpstr">
      <vt:lpstr>Cambria Math</vt:lpstr>
      <vt:lpstr>Consolas</vt:lpstr>
      <vt:lpstr>Tahoma</vt:lpstr>
      <vt:lpstr>Times New Roman</vt:lpstr>
      <vt:lpstr>Wingdings</vt:lpstr>
      <vt:lpstr>Blends</vt:lpstr>
      <vt:lpstr>11220: Decoding the message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>nsysu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 3 Greedy methods</dc:title>
  <dc:creator>cby</dc:creator>
  <cp:lastModifiedBy>GaryC</cp:lastModifiedBy>
  <cp:revision>234</cp:revision>
  <dcterms:created xsi:type="dcterms:W3CDTF">1601-01-01T00:00:00Z</dcterms:created>
  <dcterms:modified xsi:type="dcterms:W3CDTF">2019-06-14T09:29:17Z</dcterms:modified>
</cp:coreProperties>
</file>