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8"/>
  </p:notesMasterIdLst>
  <p:sldIdLst>
    <p:sldId id="307" r:id="rId2"/>
    <p:sldId id="310" r:id="rId3"/>
    <p:sldId id="309" r:id="rId4"/>
    <p:sldId id="312" r:id="rId5"/>
    <p:sldId id="313" r:id="rId6"/>
    <p:sldId id="311" r:id="rId7"/>
  </p:sldIdLst>
  <p:sldSz cx="9144000" cy="6858000" type="screen4x3"/>
  <p:notesSz cx="6832600" cy="99631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CDCD"/>
    <a:srgbClr val="FFE267"/>
    <a:srgbClr val="3BA943"/>
    <a:srgbClr val="20C428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08" autoAdjust="0"/>
    <p:restoredTop sz="95494" autoAdjust="0"/>
  </p:normalViewPr>
  <p:slideViewPr>
    <p:cSldViewPr>
      <p:cViewPr varScale="1">
        <p:scale>
          <a:sx n="109" d="100"/>
          <a:sy n="109" d="100"/>
        </p:scale>
        <p:origin x="190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45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3.xml"/><Relationship Id="rId2" Type="http://schemas.openxmlformats.org/officeDocument/2006/relationships/slide" Target="slides/slide2.xml"/><Relationship Id="rId1" Type="http://schemas.openxmlformats.org/officeDocument/2006/relationships/slide" Target="slides/slide1.xml"/><Relationship Id="rId6" Type="http://schemas.openxmlformats.org/officeDocument/2006/relationships/slide" Target="slides/slide6.xml"/><Relationship Id="rId5" Type="http://schemas.openxmlformats.org/officeDocument/2006/relationships/slide" Target="slides/slide5.xml"/><Relationship Id="rId4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1913" y="0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5513" y="747713"/>
            <a:ext cx="4981575" cy="3735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1225" y="4732338"/>
            <a:ext cx="5010150" cy="448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64675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1913" y="9464675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B41FAB7-77F6-4C52-B06E-684285C8667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000163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F2F3127-FE2C-40F3-9403-A8B31C2CFAE6}" type="slidenum">
              <a:rPr lang="zh-TW" altLang="en-US" sz="1200"/>
              <a:pPr eaLnBrk="1" hangingPunct="1"/>
              <a:t>1</a:t>
            </a:fld>
            <a:endParaRPr lang="en-US" altLang="zh-TW" sz="120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26733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2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1162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3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89050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4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49126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5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21297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6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2677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9602D8-FB89-4FE9-9775-AA4EDA295DB5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2362200" y="6248400"/>
            <a:ext cx="4953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zh-TW" altLang="en-US"/>
              <a:t>1</a:t>
            </a:r>
            <a:endParaRPr lang="en-US" altLang="zh-TW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032FD31-2C27-40D7-8020-41BBC42427D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58702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86D60-10BE-44DC-8E3B-78A3450589A5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3F9BEB-24CD-4803-A5F3-5AC4DF6964A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73367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39641-2F70-420B-9078-45E2783C5BE1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63ECD4-3542-4741-A8D5-817A80B29F13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17125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7620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7244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2D7635-E5D0-4FC0-B12A-BC52EF7509D4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E65B60-B948-4537-9FF8-D0BA2E473E2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64898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995B5-18CF-4208-BF13-FC5FDE11CDA7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BA00C5-6386-43A8-B4C4-5AC92944590E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07614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329264-01EB-4A0D-ADAD-6AA59D7585EB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86AE1D-D72B-45C2-B93E-90F98683CE94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47984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21B6E3-9C0A-41FF-87F1-2D6439BCE6BD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4AF8EE-5532-4E54-970E-B5FB3008424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30628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F2E1B3-B82E-4160-A27F-4FCBB7473CFA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4F4AF3-9C62-4536-9510-C77CC70B07A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71778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51FD0-523E-44CD-BD94-ECF2F76FD529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6CA986-BF72-400A-AAAC-34B7FE8A5E5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97147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B180EB-67F8-4D5A-A6EA-CF3110246DB2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6E4025-01EF-4155-A3F7-C984EAC00DA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51312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07175" y="381000"/>
            <a:ext cx="1947863" cy="57912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5692775" cy="579120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70A2AF-D376-493F-AB16-1179C2148E9D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12970B-1E8A-44B7-99C6-C0C2257C75C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44852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381000"/>
            <a:ext cx="779303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5240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400"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D4AE525E-0EF1-43AF-B3F2-61E9809E340D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62200" y="6324600"/>
            <a:ext cx="495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400"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400">
                <a:solidFill>
                  <a:schemeClr val="accent1"/>
                </a:solidFill>
              </a:defRPr>
            </a:lvl1pPr>
          </a:lstStyle>
          <a:p>
            <a:fld id="{1AA518DA-6B3B-4B8D-A24A-2752A068269C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285E2E13-F15D-4ABD-8C26-F1697121E3EB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1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772400" cy="914400"/>
          </a:xfrm>
        </p:spPr>
        <p:txBody>
          <a:bodyPr/>
          <a:lstStyle/>
          <a:p>
            <a:pPr eaLnBrk="1" hangingPunct="1"/>
            <a:r>
              <a:rPr lang="en-US" altLang="zh-TW" b="1" dirty="0">
                <a:latin typeface="Times New Roman" panose="02020603050405020304" pitchFamily="18" charset="0"/>
              </a:rPr>
              <a:t>11321: Sort! Sort!! And Sort!!!</a:t>
            </a:r>
            <a:endParaRPr lang="en-US" altLang="zh-TW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6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81000" y="1447800"/>
                <a:ext cx="8077200" cy="4789488"/>
              </a:xfrm>
            </p:spPr>
            <p:txBody>
              <a:bodyPr/>
              <a:lstStyle/>
              <a:p>
                <a:pPr eaLnBrk="1" hangingPunct="1"/>
                <a:r>
                  <a:rPr lang="zh-TW" altLang="en-US" sz="2400" dirty="0">
                    <a:solidFill>
                      <a:schemeClr val="hlink"/>
                    </a:solidFill>
                    <a:latin typeface="Times New Roman" panose="02020603050405020304" pitchFamily="18" charset="0"/>
                  </a:rPr>
                  <a:t>★☆☆☆☆</a:t>
                </a: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題組：</a:t>
                </a:r>
                <a:r>
                  <a:rPr lang="en-US" altLang="zh-TW" sz="2400" dirty="0">
                    <a:latin typeface="Times New Roman" panose="02020603050405020304" pitchFamily="18" charset="0"/>
                    <a:ea typeface="新細明體" panose="02020500000000000000" pitchFamily="18" charset="-120"/>
                  </a:rPr>
                  <a:t>Problem Set Archive with Online Judge</a:t>
                </a: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題號：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11321: Sort! Sort!! And Sort!!!</a:t>
                </a:r>
                <a:endParaRPr lang="en-US" altLang="zh-TW" sz="2400" dirty="0">
                  <a:latin typeface="Times New Roman" panose="02020603050405020304" pitchFamily="18" charset="0"/>
                  <a:ea typeface="新細明體" panose="02020500000000000000" pitchFamily="18" charset="-120"/>
                </a:endParaRP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解題者：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李協彥</a:t>
                </a:r>
                <a:endParaRPr lang="zh-TW" altLang="en-US" sz="2400" dirty="0">
                  <a:latin typeface="Times New Roman" panose="02020603050405020304" pitchFamily="18" charset="0"/>
                  <a:ea typeface="新細明體" panose="02020500000000000000" pitchFamily="18" charset="-120"/>
                </a:endParaRP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解題日期：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20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18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年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5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月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29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日</a:t>
                </a:r>
                <a:endParaRPr lang="zh-TW" altLang="en-US" sz="2400" dirty="0">
                  <a:latin typeface="Times New Roman" panose="02020603050405020304" pitchFamily="18" charset="0"/>
                  <a:ea typeface="新細明體" panose="02020500000000000000" pitchFamily="18" charset="-120"/>
                </a:endParaRP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題意：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給定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zh-TW" altLang="en-US" sz="2400" dirty="0">
                    <a:latin typeface="Times New Roman" panose="02020603050405020304" pitchFamily="18" charset="0"/>
                  </a:rPr>
                  <a:t> 個整數與一個正整數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sz="2400" dirty="0">
                    <a:latin typeface="Times New Roman" panose="02020603050405020304" pitchFamily="18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0&lt;</m:t>
                    </m:r>
                    <m:r>
                      <m:rPr>
                        <m:sty m:val="p"/>
                      </m:rPr>
                      <a:rPr lang="en-US" altLang="zh-TW" sz="2400" i="1" dirty="0">
                        <a:latin typeface="Cambria Math" panose="02040503050406030204" pitchFamily="18" charset="0"/>
                      </a:rPr>
                      <m:t>M</m:t>
                    </m:r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zh-TW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altLang="zh-TW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en-US" altLang="zh-TW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altLang="zh-TW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altLang="zh-TW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altLang="zh-TW" sz="2400" dirty="0">
                    <a:latin typeface="Times New Roman" panose="02020603050405020304" pitchFamily="18" charset="0"/>
                  </a:rPr>
                  <a:t>) 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，需要你依題目所敘述的規則來排序這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zh-TW" altLang="en-US" sz="2400" dirty="0">
                    <a:latin typeface="Times New Roman" panose="02020603050405020304" pitchFamily="18" charset="0"/>
                  </a:rPr>
                  <a:t>個整數。</a:t>
                </a: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排序規則：依照對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M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的餘數由小到大排列，若兩數對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M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的餘數相同，奇數排在偶數之前，若同為奇數，較大的數排在前面，若同為偶數，較小的數排在前面。</a:t>
                </a: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buNone/>
                </a:pPr>
                <a:r>
                  <a:rPr lang="zh-TW" altLang="en-US" sz="2400" dirty="0">
                    <a:latin typeface="Times New Roman" panose="02020603050405020304" pitchFamily="18" charset="0"/>
                  </a:rPr>
                  <a:t>註：餘數的規則和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C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語言的取餘數運算一樣。</a:t>
                </a:r>
                <a:endParaRPr lang="en-US" altLang="zh-TW" sz="24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076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1000" y="1447800"/>
                <a:ext cx="8077200" cy="4789488"/>
              </a:xfrm>
              <a:blipFill rotWithShape="0">
                <a:blip r:embed="rId3"/>
                <a:stretch>
                  <a:fillRect l="-1208" t="-1019" r="-483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2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9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81000" y="685800"/>
                <a:ext cx="8077200" cy="5622925"/>
              </a:xfrm>
            </p:spPr>
            <p:txBody>
              <a:bodyPr/>
              <a:lstStyle/>
              <a:p>
                <a:pPr eaLnBrk="1" hangingPunct="1">
                  <a:lnSpc>
                    <a:spcPct val="90000"/>
                  </a:lnSpc>
                </a:pPr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題意範例：</a:t>
                </a:r>
                <a:endParaRPr lang="en-US" altLang="zh-TW" sz="2400" b="1" dirty="0">
                  <a:solidFill>
                    <a:srgbClr val="3BA943"/>
                  </a:solidFill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</a:t>
                </a:r>
                <a:r>
                  <a:rPr lang="en-US" altLang="zh-TW" sz="2400" u="sng" dirty="0">
                    <a:latin typeface="Times New Roman" panose="02020603050405020304" pitchFamily="18" charset="0"/>
                  </a:rPr>
                  <a:t>Input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						</a:t>
                </a:r>
                <a:r>
                  <a:rPr lang="en-US" altLang="zh-TW" sz="2400" u="sng" dirty="0">
                    <a:latin typeface="Times New Roman" panose="02020603050405020304" pitchFamily="18" charset="0"/>
                  </a:rPr>
                  <a:t>Output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10 3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 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	</a:t>
                </a:r>
                <a:r>
                  <a:rPr lang="en-US" altLang="zh-TW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	 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𝑁</m:t>
                    </m:r>
                    <m:r>
                      <a:rPr lang="en-US" altLang="zh-TW" sz="2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=10   </m:t>
                    </m:r>
                    <m:r>
                      <a:rPr lang="en-US" altLang="zh-TW" sz="2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𝑀</m:t>
                    </m:r>
                    <m:r>
                      <a:rPr lang="en-US" altLang="zh-TW" sz="2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=3</m:t>
                    </m:r>
                  </m:oMath>
                </a14:m>
                <a:r>
                  <a:rPr lang="en-US" altLang="zh-TW" sz="2400" dirty="0">
                    <a:latin typeface="Times New Roman" panose="02020603050405020304" pitchFamily="18" charset="0"/>
                  </a:rPr>
                  <a:t>		10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 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3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1						9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2						3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3						6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4						7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5						1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6						4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7						10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8						5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9						2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10						8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0 0	</a:t>
                </a:r>
                <a:r>
                  <a:rPr lang="en-US" altLang="zh-TW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	</a:t>
                </a:r>
                <a:r>
                  <a:rPr lang="zh-TW" altLang="en-US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兩個數為</a:t>
                </a:r>
                <a:r>
                  <a:rPr lang="en-US" altLang="zh-TW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0</a:t>
                </a:r>
                <a:r>
                  <a:rPr lang="zh-TW" altLang="en-US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 測資結束</a:t>
                </a:r>
                <a:r>
                  <a:rPr lang="en-US" altLang="zh-TW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		0</a:t>
                </a:r>
                <a:r>
                  <a:rPr lang="zh-TW" altLang="en-US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 </a:t>
                </a:r>
                <a:r>
                  <a:rPr lang="en-US" altLang="zh-TW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0</a:t>
                </a: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zh-TW" altLang="en-US" sz="24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09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1000" y="685800"/>
                <a:ext cx="8077200" cy="5622925"/>
              </a:xfrm>
              <a:blipFill rotWithShape="0">
                <a:blip r:embed="rId3"/>
                <a:stretch>
                  <a:fillRect l="-151" t="-1518" b="-292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右中括弧 1"/>
          <p:cNvSpPr/>
          <p:nvPr/>
        </p:nvSpPr>
        <p:spPr bwMode="auto">
          <a:xfrm>
            <a:off x="1979712" y="1988840"/>
            <a:ext cx="432048" cy="3744416"/>
          </a:xfrm>
          <a:prstGeom prst="rightBracket">
            <a:avLst>
              <a:gd name="adj" fmla="val 49832"/>
            </a:avLst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6" name="直線單箭頭接點 5"/>
          <p:cNvCxnSpPr/>
          <p:nvPr/>
        </p:nvCxnSpPr>
        <p:spPr bwMode="auto">
          <a:xfrm>
            <a:off x="2411760" y="3861048"/>
            <a:ext cx="129614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cxnSp>
        <p:nvCxnSpPr>
          <p:cNvPr id="8" name="直線單箭頭接點 7"/>
          <p:cNvCxnSpPr/>
          <p:nvPr/>
        </p:nvCxnSpPr>
        <p:spPr bwMode="auto">
          <a:xfrm>
            <a:off x="2195736" y="1700808"/>
            <a:ext cx="100811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cxnSp>
        <p:nvCxnSpPr>
          <p:cNvPr id="11" name="直線單箭頭接點 10"/>
          <p:cNvCxnSpPr/>
          <p:nvPr/>
        </p:nvCxnSpPr>
        <p:spPr bwMode="auto">
          <a:xfrm>
            <a:off x="2051720" y="6093296"/>
            <a:ext cx="100811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/>
              <p:cNvSpPr/>
              <p:nvPr/>
            </p:nvSpPr>
            <p:spPr>
              <a:xfrm>
                <a:off x="3745242" y="3630215"/>
                <a:ext cx="133081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TW" i="1" kern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標楷體"/>
                        <a:sym typeface="Wingdings" panose="05000000000000000000" pitchFamily="2" charset="2"/>
                      </a:rPr>
                      <m:t>𝑁</m:t>
                    </m:r>
                  </m:oMath>
                </a14:m>
                <a:r>
                  <a:rPr lang="zh-TW" altLang="en-US" kern="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標楷體"/>
                    <a:sym typeface="Wingdings" panose="05000000000000000000" pitchFamily="2" charset="2"/>
                  </a:rPr>
                  <a:t>個整數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9" name="矩形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5242" y="3630215"/>
                <a:ext cx="1330814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913" t="-10667" r="-6849" b="-3066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直線單箭頭接點 12"/>
          <p:cNvCxnSpPr/>
          <p:nvPr/>
        </p:nvCxnSpPr>
        <p:spPr bwMode="auto">
          <a:xfrm>
            <a:off x="5508104" y="1700808"/>
            <a:ext cx="100811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cxnSp>
        <p:nvCxnSpPr>
          <p:cNvPr id="14" name="直線單箭頭接點 13"/>
          <p:cNvCxnSpPr/>
          <p:nvPr/>
        </p:nvCxnSpPr>
        <p:spPr bwMode="auto">
          <a:xfrm>
            <a:off x="5076056" y="3876237"/>
            <a:ext cx="1584176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cxnSp>
        <p:nvCxnSpPr>
          <p:cNvPr id="18" name="直線單箭頭接點 17"/>
          <p:cNvCxnSpPr/>
          <p:nvPr/>
        </p:nvCxnSpPr>
        <p:spPr bwMode="auto">
          <a:xfrm>
            <a:off x="5909520" y="6093296"/>
            <a:ext cx="75071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650346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直線單箭頭接點 52"/>
          <p:cNvCxnSpPr>
            <a:stCxn id="41" idx="2"/>
          </p:cNvCxnSpPr>
          <p:nvPr/>
        </p:nvCxnSpPr>
        <p:spPr bwMode="auto">
          <a:xfrm>
            <a:off x="5555613" y="4612287"/>
            <a:ext cx="2088488" cy="84951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3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077200" cy="135790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寫出自定義的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compare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function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來完成這個排序！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eaLnBrk="1" hangingPunct="1">
              <a:lnSpc>
                <a:spcPct val="90000"/>
              </a:lnSpc>
            </a:pP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排序規則：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</p:txBody>
      </p:sp>
      <p:sp>
        <p:nvSpPr>
          <p:cNvPr id="2" name="流程圖: 替代處理程序 1"/>
          <p:cNvSpPr/>
          <p:nvPr/>
        </p:nvSpPr>
        <p:spPr bwMode="auto">
          <a:xfrm>
            <a:off x="2629415" y="1467854"/>
            <a:ext cx="1768988" cy="576064"/>
          </a:xfrm>
          <a:prstGeom prst="flowChartAlternateProcess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zh-TW" altLang="en-US" dirty="0">
                <a:latin typeface="+mn-ea"/>
                <a:ea typeface="+mn-ea"/>
                <a:sym typeface="Wingdings" panose="05000000000000000000" pitchFamily="2" charset="2"/>
              </a:rPr>
              <a:t>排序兩個數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  <a:ea typeface="+mn-e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流程圖: 替代處理程序 5"/>
              <p:cNvSpPr/>
              <p:nvPr/>
            </p:nvSpPr>
            <p:spPr bwMode="auto">
              <a:xfrm>
                <a:off x="1605697" y="2610644"/>
                <a:ext cx="3816424" cy="576064"/>
              </a:xfrm>
              <a:prstGeom prst="flowChartAlternateProcess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zh-TW" alt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n-ea"/>
                    <a:ea typeface="+mn-ea"/>
                  </a:rPr>
                  <a:t>這兩個數對</a:t>
                </a:r>
                <a14:m>
                  <m:oMath xmlns:m="http://schemas.openxmlformats.org/officeDocument/2006/math">
                    <m:r>
                      <a:rPr kumimoji="1" lang="en-US" altLang="zh-TW" sz="2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+mn-ea"/>
                      </a:rPr>
                      <m:t>𝑀</m:t>
                    </m:r>
                  </m:oMath>
                </a14:m>
                <a:r>
                  <a:rPr kumimoji="1" lang="zh-TW" alt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n-ea"/>
                    <a:ea typeface="+mn-ea"/>
                  </a:rPr>
                  <a:t>的餘數相同嗎</a:t>
                </a:r>
              </a:p>
            </p:txBody>
          </p:sp>
        </mc:Choice>
        <mc:Fallback xmlns="">
          <p:sp>
            <p:nvSpPr>
              <p:cNvPr id="6" name="流程圖: 替代處理程序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5697" y="2610644"/>
                <a:ext cx="3816424" cy="576064"/>
              </a:xfrm>
              <a:prstGeom prst="flowChartAlternateProcess">
                <a:avLst/>
              </a:prstGeom>
              <a:blipFill rotWithShape="0">
                <a:blip r:embed="rId3"/>
                <a:stretch>
                  <a:fillRect l="-1433" t="-2062" r="-2866" b="-7216"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直線單箭頭接點 6"/>
          <p:cNvCxnSpPr>
            <a:stCxn id="2" idx="2"/>
            <a:endCxn id="6" idx="0"/>
          </p:cNvCxnSpPr>
          <p:nvPr/>
        </p:nvCxnSpPr>
        <p:spPr bwMode="auto">
          <a:xfrm>
            <a:off x="3513909" y="2043918"/>
            <a:ext cx="0" cy="56672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cxnSp>
        <p:nvCxnSpPr>
          <p:cNvPr id="9" name="直線單箭頭接點 8"/>
          <p:cNvCxnSpPr>
            <a:stCxn id="6" idx="2"/>
            <a:endCxn id="16" idx="0"/>
          </p:cNvCxnSpPr>
          <p:nvPr/>
        </p:nvCxnSpPr>
        <p:spPr bwMode="auto">
          <a:xfrm flipH="1">
            <a:off x="1865856" y="3186708"/>
            <a:ext cx="1648053" cy="83316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cxnSp>
        <p:nvCxnSpPr>
          <p:cNvPr id="11" name="直線單箭頭接點 10"/>
          <p:cNvCxnSpPr>
            <a:stCxn id="6" idx="2"/>
          </p:cNvCxnSpPr>
          <p:nvPr/>
        </p:nvCxnSpPr>
        <p:spPr bwMode="auto">
          <a:xfrm>
            <a:off x="3513909" y="3186708"/>
            <a:ext cx="1360021" cy="83316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sp>
        <p:nvSpPr>
          <p:cNvPr id="12" name="文字方塊 11"/>
          <p:cNvSpPr txBox="1"/>
          <p:nvPr/>
        </p:nvSpPr>
        <p:spPr>
          <a:xfrm>
            <a:off x="2165499" y="3431507"/>
            <a:ext cx="697627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+mn-ea"/>
                <a:ea typeface="+mn-ea"/>
              </a:rPr>
              <a:t>不同</a:t>
            </a:r>
          </a:p>
        </p:txBody>
      </p:sp>
      <p:sp>
        <p:nvSpPr>
          <p:cNvPr id="15" name="文字方塊 14"/>
          <p:cNvSpPr txBox="1"/>
          <p:nvPr/>
        </p:nvSpPr>
        <p:spPr>
          <a:xfrm>
            <a:off x="3813552" y="3350367"/>
            <a:ext cx="697627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+mn-ea"/>
                <a:ea typeface="+mn-ea"/>
              </a:rPr>
              <a:t>相同</a:t>
            </a:r>
          </a:p>
        </p:txBody>
      </p:sp>
      <p:sp>
        <p:nvSpPr>
          <p:cNvPr id="16" name="流程圖: 替代處理程序 15"/>
          <p:cNvSpPr/>
          <p:nvPr/>
        </p:nvSpPr>
        <p:spPr bwMode="auto">
          <a:xfrm>
            <a:off x="677724" y="4019872"/>
            <a:ext cx="2376264" cy="576064"/>
          </a:xfrm>
          <a:prstGeom prst="flowChartAlternateProcess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</a:rPr>
              <a:t>餘數小的為優先</a:t>
            </a:r>
          </a:p>
        </p:txBody>
      </p:sp>
      <p:sp>
        <p:nvSpPr>
          <p:cNvPr id="41" name="流程圖: 替代處理程序 40"/>
          <p:cNvSpPr/>
          <p:nvPr/>
        </p:nvSpPr>
        <p:spPr bwMode="auto">
          <a:xfrm>
            <a:off x="3533871" y="4036223"/>
            <a:ext cx="4043484" cy="576064"/>
          </a:xfrm>
          <a:prstGeom prst="flowChartAlternateProcess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</a:rPr>
              <a:t>這兩個數分別為奇數或偶數</a:t>
            </a:r>
            <a:r>
              <a:rPr kumimoji="1" lang="en-US" altLang="zh-TW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</a:rPr>
              <a:t>?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  <a:ea typeface="+mn-ea"/>
            </a:endParaRPr>
          </a:p>
        </p:txBody>
      </p:sp>
      <p:cxnSp>
        <p:nvCxnSpPr>
          <p:cNvPr id="42" name="直線單箭頭接點 41"/>
          <p:cNvCxnSpPr>
            <a:stCxn id="41" idx="2"/>
          </p:cNvCxnSpPr>
          <p:nvPr/>
        </p:nvCxnSpPr>
        <p:spPr bwMode="auto">
          <a:xfrm flipH="1">
            <a:off x="2689882" y="4612287"/>
            <a:ext cx="2865731" cy="64653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sp>
        <p:nvSpPr>
          <p:cNvPr id="45" name="文字方塊 44"/>
          <p:cNvSpPr txBox="1"/>
          <p:nvPr/>
        </p:nvSpPr>
        <p:spPr>
          <a:xfrm>
            <a:off x="3197999" y="4797152"/>
            <a:ext cx="1210588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+mn-ea"/>
                <a:ea typeface="+mn-ea"/>
              </a:rPr>
              <a:t>一奇一偶</a:t>
            </a:r>
          </a:p>
        </p:txBody>
      </p:sp>
      <p:cxnSp>
        <p:nvCxnSpPr>
          <p:cNvPr id="47" name="直線單箭頭接點 46"/>
          <p:cNvCxnSpPr>
            <a:stCxn id="41" idx="2"/>
          </p:cNvCxnSpPr>
          <p:nvPr/>
        </p:nvCxnSpPr>
        <p:spPr bwMode="auto">
          <a:xfrm>
            <a:off x="5555613" y="4612287"/>
            <a:ext cx="0" cy="119297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sp>
        <p:nvSpPr>
          <p:cNvPr id="48" name="文字方塊 47"/>
          <p:cNvSpPr txBox="1"/>
          <p:nvPr/>
        </p:nvSpPr>
        <p:spPr>
          <a:xfrm>
            <a:off x="4929147" y="5013023"/>
            <a:ext cx="1210588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+mn-ea"/>
                <a:ea typeface="+mn-ea"/>
              </a:rPr>
              <a:t>同為偶數</a:t>
            </a:r>
          </a:p>
        </p:txBody>
      </p:sp>
      <p:sp>
        <p:nvSpPr>
          <p:cNvPr id="51" name="文字方塊 50"/>
          <p:cNvSpPr txBox="1"/>
          <p:nvPr/>
        </p:nvSpPr>
        <p:spPr>
          <a:xfrm>
            <a:off x="6359581" y="4858707"/>
            <a:ext cx="1210588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+mn-ea"/>
                <a:ea typeface="+mn-ea"/>
              </a:rPr>
              <a:t>同為奇數</a:t>
            </a:r>
          </a:p>
        </p:txBody>
      </p:sp>
      <p:sp>
        <p:nvSpPr>
          <p:cNvPr id="60" name="流程圖: 替代處理程序 59"/>
          <p:cNvSpPr/>
          <p:nvPr/>
        </p:nvSpPr>
        <p:spPr bwMode="auto">
          <a:xfrm>
            <a:off x="982705" y="5229200"/>
            <a:ext cx="1707176" cy="576064"/>
          </a:xfrm>
          <a:prstGeom prst="flowChartAlternateProcess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</a:rPr>
              <a:t>奇數為優先</a:t>
            </a:r>
          </a:p>
        </p:txBody>
      </p:sp>
      <p:sp>
        <p:nvSpPr>
          <p:cNvPr id="61" name="流程圖: 替代處理程序 60"/>
          <p:cNvSpPr/>
          <p:nvPr/>
        </p:nvSpPr>
        <p:spPr bwMode="auto">
          <a:xfrm>
            <a:off x="4535779" y="5763652"/>
            <a:ext cx="1997324" cy="576064"/>
          </a:xfrm>
          <a:prstGeom prst="flowChartAlternateProcess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TW" altLang="en-US" dirty="0">
                <a:latin typeface="+mn-ea"/>
                <a:ea typeface="+mn-ea"/>
              </a:rPr>
              <a:t>較小的</a:t>
            </a:r>
            <a:r>
              <a:rPr kumimoji="1" lang="zh-TW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</a:rPr>
              <a:t>為優先</a:t>
            </a:r>
          </a:p>
        </p:txBody>
      </p:sp>
      <p:sp>
        <p:nvSpPr>
          <p:cNvPr id="62" name="流程圖: 替代處理程序 61"/>
          <p:cNvSpPr/>
          <p:nvPr/>
        </p:nvSpPr>
        <p:spPr bwMode="auto">
          <a:xfrm>
            <a:off x="6751140" y="5475620"/>
            <a:ext cx="1997324" cy="576064"/>
          </a:xfrm>
          <a:prstGeom prst="flowChartAlternateProcess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TW" altLang="en-US" dirty="0">
                <a:latin typeface="+mn-ea"/>
                <a:ea typeface="+mn-ea"/>
              </a:rPr>
              <a:t>較大的</a:t>
            </a:r>
            <a:r>
              <a:rPr kumimoji="1" lang="zh-TW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</a:rPr>
              <a:t>為優先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4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077200" cy="5983559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寫出自定義的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compare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function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來完成這個排序！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eaLnBrk="1" hangingPunct="1">
              <a:lnSpc>
                <a:spcPct val="90000"/>
              </a:lnSpc>
            </a:pP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排序規則：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1800" dirty="0">
                <a:latin typeface="Times New Roman" panose="02020603050405020304" pitchFamily="18" charset="0"/>
                <a:sym typeface="Wingdings" panose="05000000000000000000" pitchFamily="2" charset="2"/>
              </a:rPr>
              <a:t>	bool </a:t>
            </a:r>
            <a:r>
              <a:rPr lang="en-US" altLang="zh-TW" sz="1800" dirty="0" err="1">
                <a:latin typeface="Times New Roman" panose="02020603050405020304" pitchFamily="18" charset="0"/>
                <a:sym typeface="Wingdings" panose="05000000000000000000" pitchFamily="2" charset="2"/>
              </a:rPr>
              <a:t>mycmp</a:t>
            </a:r>
            <a:r>
              <a:rPr lang="en-US" altLang="zh-TW" sz="1800" dirty="0">
                <a:latin typeface="Times New Roman" panose="02020603050405020304" pitchFamily="18" charset="0"/>
                <a:sym typeface="Wingdings" panose="05000000000000000000" pitchFamily="2" charset="2"/>
              </a:rPr>
              <a:t>(</a:t>
            </a:r>
            <a:r>
              <a:rPr lang="en-US" altLang="zh-TW" sz="1800" dirty="0" err="1">
                <a:latin typeface="Times New Roman" panose="02020603050405020304" pitchFamily="18" charset="0"/>
                <a:sym typeface="Wingdings" panose="05000000000000000000" pitchFamily="2" charset="2"/>
              </a:rPr>
              <a:t>int</a:t>
            </a:r>
            <a:r>
              <a:rPr lang="en-US" altLang="zh-TW" sz="1800" dirty="0">
                <a:latin typeface="Times New Roman" panose="02020603050405020304" pitchFamily="18" charset="0"/>
                <a:sym typeface="Wingdings" panose="05000000000000000000" pitchFamily="2" charset="2"/>
              </a:rPr>
              <a:t> a, </a:t>
            </a:r>
            <a:r>
              <a:rPr lang="en-US" altLang="zh-TW" sz="1800" dirty="0" err="1">
                <a:latin typeface="Times New Roman" panose="02020603050405020304" pitchFamily="18" charset="0"/>
                <a:sym typeface="Wingdings" panose="05000000000000000000" pitchFamily="2" charset="2"/>
              </a:rPr>
              <a:t>int</a:t>
            </a:r>
            <a:r>
              <a:rPr lang="en-US" altLang="zh-TW" sz="1800" dirty="0">
                <a:latin typeface="Times New Roman" panose="02020603050405020304" pitchFamily="18" charset="0"/>
                <a:sym typeface="Wingdings" panose="05000000000000000000" pitchFamily="2" charset="2"/>
              </a:rPr>
              <a:t> b)</a:t>
            </a:r>
            <a:r>
              <a:rPr lang="zh-TW" altLang="en-US" sz="18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1800" dirty="0">
                <a:latin typeface="Times New Roman" panose="02020603050405020304" pitchFamily="18" charset="0"/>
                <a:sym typeface="Wingdings" panose="05000000000000000000" pitchFamily="2" charset="2"/>
              </a:rPr>
              <a:t>{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zh-TW" sz="18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zh-TW" altLang="en-US" sz="1800" dirty="0">
                <a:latin typeface="Times New Roman" panose="02020603050405020304" pitchFamily="18" charset="0"/>
                <a:sym typeface="Wingdings" panose="05000000000000000000" pitchFamily="2" charset="2"/>
              </a:rPr>
              <a:t>    </a:t>
            </a:r>
            <a:r>
              <a:rPr lang="en-US" altLang="zh-TW" sz="1800" dirty="0">
                <a:latin typeface="Times New Roman" panose="02020603050405020304" pitchFamily="18" charset="0"/>
                <a:sym typeface="Wingdings" panose="05000000000000000000" pitchFamily="2" charset="2"/>
              </a:rPr>
              <a:t>	if( </a:t>
            </a:r>
            <a:r>
              <a:rPr lang="en-US" altLang="zh-TW" sz="1800" dirty="0" err="1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a%M</a:t>
            </a:r>
            <a:r>
              <a:rPr lang="en-US" altLang="zh-TW" sz="1800" dirty="0">
                <a:latin typeface="Times New Roman" panose="02020603050405020304" pitchFamily="18" charset="0"/>
                <a:sym typeface="Wingdings" panose="05000000000000000000" pitchFamily="2" charset="2"/>
              </a:rPr>
              <a:t> != </a:t>
            </a:r>
            <a:r>
              <a:rPr lang="en-US" altLang="zh-TW" sz="1800" dirty="0" err="1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b%M</a:t>
            </a:r>
            <a:r>
              <a:rPr lang="en-US" altLang="zh-TW" sz="1800" dirty="0">
                <a:latin typeface="Times New Roman" panose="02020603050405020304" pitchFamily="18" charset="0"/>
                <a:sym typeface="Wingdings" panose="05000000000000000000" pitchFamily="2" charset="2"/>
              </a:rPr>
              <a:t> )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1800" dirty="0">
                <a:latin typeface="Times New Roman" panose="02020603050405020304" pitchFamily="18" charset="0"/>
                <a:sym typeface="Wingdings" panose="05000000000000000000" pitchFamily="2" charset="2"/>
              </a:rPr>
              <a:t>		return (a % M) &lt; (b % M) ;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1800" dirty="0">
                <a:latin typeface="Times New Roman" panose="02020603050405020304" pitchFamily="18" charset="0"/>
                <a:sym typeface="Wingdings" panose="05000000000000000000" pitchFamily="2" charset="2"/>
              </a:rPr>
              <a:t>	    else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1800" dirty="0">
                <a:latin typeface="Times New Roman" panose="02020603050405020304" pitchFamily="18" charset="0"/>
                <a:sym typeface="Wingdings" panose="05000000000000000000" pitchFamily="2" charset="2"/>
              </a:rPr>
              <a:t>		if(</a:t>
            </a:r>
            <a:r>
              <a:rPr lang="en-US" altLang="zh-TW" sz="1800" dirty="0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a%2</a:t>
            </a:r>
            <a:r>
              <a:rPr lang="en-US" altLang="zh-TW" sz="1800" dirty="0">
                <a:latin typeface="Times New Roman" panose="02020603050405020304" pitchFamily="18" charset="0"/>
                <a:sym typeface="Wingdings" panose="05000000000000000000" pitchFamily="2" charset="2"/>
              </a:rPr>
              <a:t>)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1800" dirty="0">
                <a:latin typeface="Times New Roman" panose="02020603050405020304" pitchFamily="18" charset="0"/>
                <a:sym typeface="Wingdings" panose="05000000000000000000" pitchFamily="2" charset="2"/>
              </a:rPr>
              <a:t>			if(</a:t>
            </a:r>
            <a:r>
              <a:rPr lang="en-US" altLang="zh-TW" sz="1800" dirty="0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b%2</a:t>
            </a:r>
            <a:r>
              <a:rPr lang="en-US" altLang="zh-TW" sz="1800" dirty="0">
                <a:latin typeface="Times New Roman" panose="02020603050405020304" pitchFamily="18" charset="0"/>
                <a:sym typeface="Wingdings" panose="05000000000000000000" pitchFamily="2" charset="2"/>
              </a:rPr>
              <a:t>)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1800" dirty="0">
                <a:latin typeface="Times New Roman" panose="02020603050405020304" pitchFamily="18" charset="0"/>
                <a:sym typeface="Wingdings" panose="05000000000000000000" pitchFamily="2" charset="2"/>
              </a:rPr>
              <a:t>				return a &gt; b;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1800" dirty="0">
                <a:latin typeface="Times New Roman" panose="02020603050405020304" pitchFamily="18" charset="0"/>
                <a:sym typeface="Wingdings" panose="05000000000000000000" pitchFamily="2" charset="2"/>
              </a:rPr>
              <a:t>			else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1800" dirty="0">
                <a:latin typeface="Times New Roman" panose="02020603050405020304" pitchFamily="18" charset="0"/>
                <a:sym typeface="Wingdings" panose="05000000000000000000" pitchFamily="2" charset="2"/>
              </a:rPr>
              <a:t>				return true;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1800" dirty="0">
                <a:latin typeface="Times New Roman" panose="02020603050405020304" pitchFamily="18" charset="0"/>
                <a:sym typeface="Wingdings" panose="05000000000000000000" pitchFamily="2" charset="2"/>
              </a:rPr>
              <a:t>		else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1800" dirty="0">
                <a:latin typeface="Times New Roman" panose="02020603050405020304" pitchFamily="18" charset="0"/>
                <a:sym typeface="Wingdings" panose="05000000000000000000" pitchFamily="2" charset="2"/>
              </a:rPr>
              <a:t>			if(</a:t>
            </a:r>
            <a:r>
              <a:rPr lang="en-US" altLang="zh-TW" sz="1800" dirty="0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b%2</a:t>
            </a:r>
            <a:r>
              <a:rPr lang="en-US" altLang="zh-TW" sz="1800" dirty="0">
                <a:latin typeface="Times New Roman" panose="02020603050405020304" pitchFamily="18" charset="0"/>
                <a:sym typeface="Wingdings" panose="05000000000000000000" pitchFamily="2" charset="2"/>
              </a:rPr>
              <a:t>)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1800" dirty="0">
                <a:latin typeface="Times New Roman" panose="02020603050405020304" pitchFamily="18" charset="0"/>
                <a:sym typeface="Wingdings" panose="05000000000000000000" pitchFamily="2" charset="2"/>
              </a:rPr>
              <a:t>				return false;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1800" dirty="0">
                <a:latin typeface="Times New Roman" panose="02020603050405020304" pitchFamily="18" charset="0"/>
                <a:sym typeface="Wingdings" panose="05000000000000000000" pitchFamily="2" charset="2"/>
              </a:rPr>
              <a:t>			else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1800" dirty="0">
                <a:latin typeface="Times New Roman" panose="02020603050405020304" pitchFamily="18" charset="0"/>
                <a:sym typeface="Wingdings" panose="05000000000000000000" pitchFamily="2" charset="2"/>
              </a:rPr>
              <a:t>				return a &lt; b;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1800" dirty="0">
                <a:latin typeface="Times New Roman" panose="02020603050405020304" pitchFamily="18" charset="0"/>
                <a:sym typeface="Wingdings" panose="05000000000000000000" pitchFamily="2" charset="2"/>
              </a:rPr>
              <a:t>	}</a:t>
            </a:r>
          </a:p>
        </p:txBody>
      </p:sp>
    </p:spTree>
    <p:extLst>
      <p:ext uri="{BB962C8B-B14F-4D97-AF65-F5344CB8AC3E}">
        <p14:creationId xmlns:p14="http://schemas.microsoft.com/office/powerpoint/2010/main" val="42117024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5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077200" cy="5983559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寫出自定義的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compare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function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來完成這個排序！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solidFill>
                  <a:srgbClr val="3BA943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#include &lt;algorithm&gt;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solidFill>
                  <a:srgbClr val="3BA943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#include &lt;vector&gt;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using namespace </a:t>
            </a:r>
            <a:r>
              <a:rPr lang="en-US" altLang="zh-TW" sz="2400" dirty="0" err="1">
                <a:solidFill>
                  <a:srgbClr val="3BA943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std</a:t>
            </a:r>
            <a:r>
              <a:rPr lang="en-US" altLang="zh-TW" sz="2400" b="1" dirty="0">
                <a:latin typeface="Times New Roman" panose="02020603050405020304" pitchFamily="18" charset="0"/>
                <a:sym typeface="Wingdings" panose="05000000000000000000" pitchFamily="2" charset="2"/>
              </a:rPr>
              <a:t>;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 err="1">
                <a:latin typeface="Times New Roman" panose="02020603050405020304" pitchFamily="18" charset="0"/>
                <a:sym typeface="Wingdings" panose="05000000000000000000" pitchFamily="2" charset="2"/>
              </a:rPr>
              <a:t>int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 a[100];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vector&lt;</a:t>
            </a:r>
            <a:r>
              <a:rPr lang="en-US" altLang="zh-TW" sz="2400" dirty="0" err="1">
                <a:latin typeface="Times New Roman" panose="02020603050405020304" pitchFamily="18" charset="0"/>
                <a:sym typeface="Wingdings" panose="05000000000000000000" pitchFamily="2" charset="2"/>
              </a:rPr>
              <a:t>int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&gt; b;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bool </a:t>
            </a:r>
            <a:r>
              <a:rPr lang="en-US" altLang="zh-TW" sz="2400" dirty="0" err="1">
                <a:latin typeface="Times New Roman" panose="02020603050405020304" pitchFamily="18" charset="0"/>
                <a:sym typeface="Wingdings" panose="05000000000000000000" pitchFamily="2" charset="2"/>
              </a:rPr>
              <a:t>mycmp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(</a:t>
            </a:r>
            <a:r>
              <a:rPr lang="en-US" altLang="zh-TW" sz="2400" dirty="0" err="1">
                <a:latin typeface="Times New Roman" panose="02020603050405020304" pitchFamily="18" charset="0"/>
                <a:sym typeface="Wingdings" panose="05000000000000000000" pitchFamily="2" charset="2"/>
              </a:rPr>
              <a:t>int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 a, </a:t>
            </a:r>
            <a:r>
              <a:rPr lang="en-US" altLang="zh-TW" sz="2400" dirty="0" err="1">
                <a:latin typeface="Times New Roman" panose="02020603050405020304" pitchFamily="18" charset="0"/>
                <a:sym typeface="Wingdings" panose="05000000000000000000" pitchFamily="2" charset="2"/>
              </a:rPr>
              <a:t>int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 b);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 err="1">
                <a:latin typeface="Times New Roman" panose="02020603050405020304" pitchFamily="18" charset="0"/>
                <a:sym typeface="Wingdings" panose="05000000000000000000" pitchFamily="2" charset="2"/>
              </a:rPr>
              <a:t>int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 main(void){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	sort(a,	 a+100,  </a:t>
            </a:r>
            <a:r>
              <a:rPr lang="en-US" altLang="zh-TW" sz="2400" dirty="0" err="1">
                <a:latin typeface="Times New Roman" panose="02020603050405020304" pitchFamily="18" charset="0"/>
                <a:sym typeface="Wingdings" panose="05000000000000000000" pitchFamily="2" charset="2"/>
              </a:rPr>
              <a:t>mycmp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);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	sort(</a:t>
            </a:r>
            <a:r>
              <a:rPr lang="en-US" altLang="zh-TW" sz="2400" dirty="0" err="1">
                <a:latin typeface="Times New Roman" panose="02020603050405020304" pitchFamily="18" charset="0"/>
                <a:sym typeface="Wingdings" panose="05000000000000000000" pitchFamily="2" charset="2"/>
              </a:rPr>
              <a:t>b.begin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(), </a:t>
            </a:r>
            <a:r>
              <a:rPr lang="en-US" altLang="zh-TW" sz="2400" dirty="0" err="1">
                <a:latin typeface="Times New Roman" panose="02020603050405020304" pitchFamily="18" charset="0"/>
                <a:sym typeface="Wingdings" panose="05000000000000000000" pitchFamily="2" charset="2"/>
              </a:rPr>
              <a:t>b.end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(), </a:t>
            </a:r>
            <a:r>
              <a:rPr lang="en-US" altLang="zh-TW" sz="2400" dirty="0" err="1">
                <a:latin typeface="Times New Roman" panose="02020603050405020304" pitchFamily="18" charset="0"/>
                <a:sym typeface="Wingdings" panose="05000000000000000000" pitchFamily="2" charset="2"/>
              </a:rPr>
              <a:t>mycmp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);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	...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39842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6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077200" cy="56229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解法範例：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無</a:t>
            </a:r>
            <a:endParaRPr lang="zh-TW" altLang="en-US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討論：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TW" altLang="en-US" sz="2400" dirty="0">
                <a:latin typeface="Times New Roman" panose="02020603050405020304" pitchFamily="18" charset="0"/>
              </a:rPr>
              <a:t>	測資結束的那兩個 </a:t>
            </a:r>
            <a:r>
              <a:rPr lang="en-US" altLang="zh-TW" sz="2400" dirty="0">
                <a:latin typeface="Times New Roman" panose="02020603050405020304" pitchFamily="18" charset="0"/>
              </a:rPr>
              <a:t>0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0</a:t>
            </a:r>
            <a:r>
              <a:rPr lang="zh-TW" altLang="en-US" sz="2400" dirty="0">
                <a:latin typeface="Times New Roman" panose="02020603050405020304" pitchFamily="18" charset="0"/>
              </a:rPr>
              <a:t> 也要記得印出來</a:t>
            </a:r>
            <a:r>
              <a:rPr lang="en-US" altLang="zh-TW" sz="2400" dirty="0">
                <a:latin typeface="Times New Roman" panose="02020603050405020304" pitchFamily="18" charset="0"/>
              </a:rPr>
              <a:t>!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zh-TW" altLang="en-US" sz="24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TW" altLang="en-US" sz="2400" dirty="0">
                <a:latin typeface="Times New Roman" panose="02020603050405020304" pitchFamily="18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104728351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標楷體"/>
        <a:cs typeface=""/>
      </a:majorFont>
      <a:minorFont>
        <a:latin typeface="Tahoma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4364</TotalTime>
  <Words>240</Words>
  <Application>Microsoft Office PowerPoint</Application>
  <PresentationFormat>如螢幕大小 (4:3)</PresentationFormat>
  <Paragraphs>90</Paragraphs>
  <Slides>6</Slides>
  <Notes>6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13" baseType="lpstr">
      <vt:lpstr>新細明體</vt:lpstr>
      <vt:lpstr>標楷體</vt:lpstr>
      <vt:lpstr>Cambria Math</vt:lpstr>
      <vt:lpstr>Tahoma</vt:lpstr>
      <vt:lpstr>Times New Roman</vt:lpstr>
      <vt:lpstr>Wingdings</vt:lpstr>
      <vt:lpstr>Blends</vt:lpstr>
      <vt:lpstr>11321: Sort! Sort!! And Sort!!!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nsysu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 3 Greedy methods</dc:title>
  <dc:creator>cby</dc:creator>
  <cp:lastModifiedBy>GaryC</cp:lastModifiedBy>
  <cp:revision>179</cp:revision>
  <dcterms:created xsi:type="dcterms:W3CDTF">1601-01-01T00:00:00Z</dcterms:created>
  <dcterms:modified xsi:type="dcterms:W3CDTF">2018-10-10T05:34:38Z</dcterms:modified>
</cp:coreProperties>
</file>