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"/>
  </p:notesMasterIdLst>
  <p:sldIdLst>
    <p:sldId id="372" r:id="rId2"/>
    <p:sldId id="373" r:id="rId3"/>
    <p:sldId id="374" r:id="rId4"/>
    <p:sldId id="375" r:id="rId5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9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CD972DC-6F0C-48CB-BB0B-CF99E61AC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A20994CD-A081-4926-8853-69BA6DA6DACA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BF90F80-65C9-40AA-AEA9-5CDE3215D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EC23835-5FC2-4106-8567-69B244CF8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85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A0491A03-A0F5-42B9-A9E1-F9D2E5E84D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264065-CDDF-4C78-A14A-BD5DD231EC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951D9C64-C1A6-4B01-A5D4-3360B0FEC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421873E-BAA4-4CE4-9D60-689205746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33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A0491A03-A0F5-42B9-A9E1-F9D2E5E84D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264065-CDDF-4C78-A14A-BD5DD231EC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951D9C64-C1A6-4B01-A5D4-3360B0FEC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421873E-BAA4-4CE4-9D60-689205746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991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>
            <a:extLst>
              <a:ext uri="{FF2B5EF4-FFF2-40B4-BE49-F238E27FC236}">
                <a16:creationId xmlns:a16="http://schemas.microsoft.com/office/drawing/2014/main" id="{53519F6E-3852-44A3-9479-2F55D9BF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B113EB2C-E044-418D-A229-F334720372F6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E8E8D583-8734-4204-AB0E-DEFDA96A2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11455: Behold My Quadrangle</a:t>
            </a:r>
            <a:endParaRPr lang="en-US" altLang="zh-TW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★☆☆☆☆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1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1455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: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Behold My Quadrangle</a:t>
                </a:r>
                <a:endParaRPr lang="en-US" altLang="zh-TW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陳冠智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31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給定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4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段長度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(0&lt;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，判斷長度關係能組成什麼形狀。若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4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段等長，輸出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square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；若其中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段等長，另外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段等長，輸出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rectangle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；任三邊長之和大於第四邊，輸出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quadrangle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；若都不滿足，輸出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banana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。</a:t>
                </a:r>
                <a:endParaRPr lang="zh-TW" altLang="en-US" sz="240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  <a:blipFill>
                <a:blip r:embed="rId3"/>
                <a:stretch>
                  <a:fillRect l="-152" t="-1019" r="-388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0607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2C1F2C90-11B2-4687-A565-4F1E8EF6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95596FE-7586-4D2B-894F-EC4C71FD2CB6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  <a:extLst/>
        </p:spPr>
        <p:txBody>
          <a:bodyPr numCol="2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endParaRPr lang="en-US" altLang="zh-TW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3 3 3</a:t>
            </a:r>
            <a:r>
              <a:rPr lang="zh-TW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altLang="zh-TW" sz="2400" dirty="0">
                <a:latin typeface="Times New Roman" panose="02020603050405020304" pitchFamily="18" charset="0"/>
              </a:rPr>
              <a:t>square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3 8 3 8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altLang="zh-TW" sz="2400" dirty="0">
                <a:latin typeface="Times New Roman" panose="02020603050405020304" pitchFamily="18" charset="0"/>
              </a:rPr>
              <a:t>rectangle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4 4 5 7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altLang="zh-TW" sz="2400" dirty="0">
                <a:latin typeface="Times New Roman" panose="02020603050405020304" pitchFamily="18" charset="0"/>
              </a:rPr>
              <a:t>quadrangle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	1 1 2 8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altLang="zh-TW" sz="2400" dirty="0">
                <a:latin typeface="Times New Roman" panose="02020603050405020304" pitchFamily="18" charset="0"/>
              </a:rPr>
              <a:t>banana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6148" name="矩形 4">
            <a:extLst>
              <a:ext uri="{FF2B5EF4-FFF2-40B4-BE49-F238E27FC236}">
                <a16:creationId xmlns:a16="http://schemas.microsoft.com/office/drawing/2014/main" id="{E5A0E2C0-364A-4344-84F1-32A779143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2352675"/>
            <a:ext cx="1081087" cy="10795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6149" name="矩形 10">
            <a:extLst>
              <a:ext uri="{FF2B5EF4-FFF2-40B4-BE49-F238E27FC236}">
                <a16:creationId xmlns:a16="http://schemas.microsoft.com/office/drawing/2014/main" id="{7C1DA622-7DBE-48A9-AB45-3EAA407A4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563" y="4905375"/>
            <a:ext cx="2879725" cy="10795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6150" name="矩形 16">
            <a:extLst>
              <a:ext uri="{FF2B5EF4-FFF2-40B4-BE49-F238E27FC236}">
                <a16:creationId xmlns:a16="http://schemas.microsoft.com/office/drawing/2014/main" id="{DA7D8DEB-3D24-43F5-94A6-DFE22A3EFB29}"/>
              </a:ext>
            </a:extLst>
          </p:cNvPr>
          <p:cNvSpPr>
            <a:spLocks/>
          </p:cNvSpPr>
          <p:nvPr/>
        </p:nvSpPr>
        <p:spPr bwMode="auto">
          <a:xfrm>
            <a:off x="5529263" y="2170113"/>
            <a:ext cx="2505075" cy="1444625"/>
          </a:xfrm>
          <a:custGeom>
            <a:avLst/>
            <a:gdLst>
              <a:gd name="T0" fmla="*/ 0 w 2504388"/>
              <a:gd name="T1" fmla="*/ 5080 h 1445080"/>
              <a:gd name="T2" fmla="*/ 1425523 w 2504388"/>
              <a:gd name="T3" fmla="*/ 0 h 1445080"/>
              <a:gd name="T4" fmla="*/ 2504388 w 2504388"/>
              <a:gd name="T5" fmla="*/ 1445080 h 1445080"/>
              <a:gd name="T6" fmla="*/ 0 w 2504388"/>
              <a:gd name="T7" fmla="*/ 1445080 h 1445080"/>
              <a:gd name="T8" fmla="*/ 0 w 2504388"/>
              <a:gd name="T9" fmla="*/ 5080 h 1445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04388" h="1445080">
                <a:moveTo>
                  <a:pt x="0" y="5080"/>
                </a:moveTo>
                <a:lnTo>
                  <a:pt x="1425523" y="0"/>
                </a:lnTo>
                <a:lnTo>
                  <a:pt x="2504388" y="1445080"/>
                </a:lnTo>
                <a:lnTo>
                  <a:pt x="0" y="1445080"/>
                </a:lnTo>
                <a:lnTo>
                  <a:pt x="0" y="508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zh-TW" altLang="en-US"/>
          </a:p>
        </p:txBody>
      </p:sp>
      <p:sp>
        <p:nvSpPr>
          <p:cNvPr id="6151" name="矩形 16">
            <a:extLst>
              <a:ext uri="{FF2B5EF4-FFF2-40B4-BE49-F238E27FC236}">
                <a16:creationId xmlns:a16="http://schemas.microsoft.com/office/drawing/2014/main" id="{74418A9B-06A9-420A-A74E-8B181FB44523}"/>
              </a:ext>
            </a:extLst>
          </p:cNvPr>
          <p:cNvSpPr>
            <a:spLocks/>
          </p:cNvSpPr>
          <p:nvPr/>
        </p:nvSpPr>
        <p:spPr bwMode="auto">
          <a:xfrm>
            <a:off x="5148263" y="2674938"/>
            <a:ext cx="419100" cy="434975"/>
          </a:xfrm>
          <a:custGeom>
            <a:avLst/>
            <a:gdLst>
              <a:gd name="T0" fmla="*/ 0 w 2504388"/>
              <a:gd name="T1" fmla="*/ 1527 h 1445080"/>
              <a:gd name="T2" fmla="*/ 238657 w 2504388"/>
              <a:gd name="T3" fmla="*/ 0 h 1445080"/>
              <a:gd name="T4" fmla="*/ 419277 w 2504388"/>
              <a:gd name="T5" fmla="*/ 434508 h 1445080"/>
              <a:gd name="T6" fmla="*/ 0 w 2504388"/>
              <a:gd name="T7" fmla="*/ 434508 h 1445080"/>
              <a:gd name="T8" fmla="*/ 0 w 2504388"/>
              <a:gd name="T9" fmla="*/ 1527 h 1445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4388"/>
              <a:gd name="T16" fmla="*/ 0 h 1445080"/>
              <a:gd name="T17" fmla="*/ 2504388 w 2504388"/>
              <a:gd name="T18" fmla="*/ 1445080 h 14450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4388" h="1445080">
                <a:moveTo>
                  <a:pt x="0" y="5080"/>
                </a:moveTo>
                <a:lnTo>
                  <a:pt x="1425523" y="0"/>
                </a:lnTo>
                <a:lnTo>
                  <a:pt x="2504388" y="1445080"/>
                </a:lnTo>
                <a:lnTo>
                  <a:pt x="0" y="1445080"/>
                </a:lnTo>
                <a:lnTo>
                  <a:pt x="0" y="508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/>
              <a:t>4</a:t>
            </a:r>
            <a:endParaRPr lang="zh-TW" altLang="en-US"/>
          </a:p>
        </p:txBody>
      </p:sp>
      <p:sp>
        <p:nvSpPr>
          <p:cNvPr id="6152" name="矩形 16">
            <a:extLst>
              <a:ext uri="{FF2B5EF4-FFF2-40B4-BE49-F238E27FC236}">
                <a16:creationId xmlns:a16="http://schemas.microsoft.com/office/drawing/2014/main" id="{DF9E2408-4E96-4DC5-90FC-328DA3B9C201}"/>
              </a:ext>
            </a:extLst>
          </p:cNvPr>
          <p:cNvSpPr>
            <a:spLocks/>
          </p:cNvSpPr>
          <p:nvPr/>
        </p:nvSpPr>
        <p:spPr bwMode="auto">
          <a:xfrm>
            <a:off x="6037263" y="1809750"/>
            <a:ext cx="419100" cy="433388"/>
          </a:xfrm>
          <a:custGeom>
            <a:avLst/>
            <a:gdLst>
              <a:gd name="T0" fmla="*/ 0 w 2504388"/>
              <a:gd name="T1" fmla="*/ 1527 h 1445080"/>
              <a:gd name="T2" fmla="*/ 238657 w 2504388"/>
              <a:gd name="T3" fmla="*/ 0 h 1445080"/>
              <a:gd name="T4" fmla="*/ 419277 w 2504388"/>
              <a:gd name="T5" fmla="*/ 434508 h 1445080"/>
              <a:gd name="T6" fmla="*/ 0 w 2504388"/>
              <a:gd name="T7" fmla="*/ 434508 h 1445080"/>
              <a:gd name="T8" fmla="*/ 0 w 2504388"/>
              <a:gd name="T9" fmla="*/ 1527 h 1445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4388"/>
              <a:gd name="T16" fmla="*/ 0 h 1445080"/>
              <a:gd name="T17" fmla="*/ 2504388 w 2504388"/>
              <a:gd name="T18" fmla="*/ 1445080 h 14450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4388" h="1445080">
                <a:moveTo>
                  <a:pt x="0" y="5080"/>
                </a:moveTo>
                <a:lnTo>
                  <a:pt x="1425523" y="0"/>
                </a:lnTo>
                <a:lnTo>
                  <a:pt x="2504388" y="1445080"/>
                </a:lnTo>
                <a:lnTo>
                  <a:pt x="0" y="1445080"/>
                </a:lnTo>
                <a:lnTo>
                  <a:pt x="0" y="508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/>
              <a:t>4</a:t>
            </a:r>
            <a:endParaRPr lang="zh-TW" altLang="en-US"/>
          </a:p>
        </p:txBody>
      </p:sp>
      <p:sp>
        <p:nvSpPr>
          <p:cNvPr id="6153" name="矩形 16">
            <a:extLst>
              <a:ext uri="{FF2B5EF4-FFF2-40B4-BE49-F238E27FC236}">
                <a16:creationId xmlns:a16="http://schemas.microsoft.com/office/drawing/2014/main" id="{4D22B3E8-78AF-4C1C-9141-41CC4453AC7D}"/>
              </a:ext>
            </a:extLst>
          </p:cNvPr>
          <p:cNvSpPr>
            <a:spLocks/>
          </p:cNvSpPr>
          <p:nvPr/>
        </p:nvSpPr>
        <p:spPr bwMode="auto">
          <a:xfrm>
            <a:off x="7524750" y="2498725"/>
            <a:ext cx="419100" cy="434975"/>
          </a:xfrm>
          <a:custGeom>
            <a:avLst/>
            <a:gdLst>
              <a:gd name="T0" fmla="*/ 0 w 2504388"/>
              <a:gd name="T1" fmla="*/ 1527 h 1445080"/>
              <a:gd name="T2" fmla="*/ 238657 w 2504388"/>
              <a:gd name="T3" fmla="*/ 0 h 1445080"/>
              <a:gd name="T4" fmla="*/ 419277 w 2504388"/>
              <a:gd name="T5" fmla="*/ 434508 h 1445080"/>
              <a:gd name="T6" fmla="*/ 0 w 2504388"/>
              <a:gd name="T7" fmla="*/ 434508 h 1445080"/>
              <a:gd name="T8" fmla="*/ 0 w 2504388"/>
              <a:gd name="T9" fmla="*/ 1527 h 1445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4388"/>
              <a:gd name="T16" fmla="*/ 0 h 1445080"/>
              <a:gd name="T17" fmla="*/ 2504388 w 2504388"/>
              <a:gd name="T18" fmla="*/ 1445080 h 14450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4388" h="1445080">
                <a:moveTo>
                  <a:pt x="0" y="5080"/>
                </a:moveTo>
                <a:lnTo>
                  <a:pt x="1425523" y="0"/>
                </a:lnTo>
                <a:lnTo>
                  <a:pt x="2504388" y="1445080"/>
                </a:lnTo>
                <a:lnTo>
                  <a:pt x="0" y="1445080"/>
                </a:lnTo>
                <a:lnTo>
                  <a:pt x="0" y="508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/>
              <a:t>5</a:t>
            </a:r>
            <a:endParaRPr lang="zh-TW" altLang="en-US"/>
          </a:p>
        </p:txBody>
      </p:sp>
      <p:sp>
        <p:nvSpPr>
          <p:cNvPr id="6154" name="矩形 16">
            <a:extLst>
              <a:ext uri="{FF2B5EF4-FFF2-40B4-BE49-F238E27FC236}">
                <a16:creationId xmlns:a16="http://schemas.microsoft.com/office/drawing/2014/main" id="{D571E21B-CEE0-4C95-8628-8FBDE84E6147}"/>
              </a:ext>
            </a:extLst>
          </p:cNvPr>
          <p:cNvSpPr>
            <a:spLocks/>
          </p:cNvSpPr>
          <p:nvPr/>
        </p:nvSpPr>
        <p:spPr bwMode="auto">
          <a:xfrm>
            <a:off x="6437313" y="3630613"/>
            <a:ext cx="419100" cy="434975"/>
          </a:xfrm>
          <a:custGeom>
            <a:avLst/>
            <a:gdLst>
              <a:gd name="T0" fmla="*/ 0 w 2504388"/>
              <a:gd name="T1" fmla="*/ 1527 h 1445080"/>
              <a:gd name="T2" fmla="*/ 238657 w 2504388"/>
              <a:gd name="T3" fmla="*/ 0 h 1445080"/>
              <a:gd name="T4" fmla="*/ 419277 w 2504388"/>
              <a:gd name="T5" fmla="*/ 434508 h 1445080"/>
              <a:gd name="T6" fmla="*/ 0 w 2504388"/>
              <a:gd name="T7" fmla="*/ 434508 h 1445080"/>
              <a:gd name="T8" fmla="*/ 0 w 2504388"/>
              <a:gd name="T9" fmla="*/ 1527 h 1445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4388"/>
              <a:gd name="T16" fmla="*/ 0 h 1445080"/>
              <a:gd name="T17" fmla="*/ 2504388 w 2504388"/>
              <a:gd name="T18" fmla="*/ 1445080 h 14450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4388" h="1445080">
                <a:moveTo>
                  <a:pt x="0" y="5080"/>
                </a:moveTo>
                <a:lnTo>
                  <a:pt x="1425523" y="0"/>
                </a:lnTo>
                <a:lnTo>
                  <a:pt x="2504388" y="1445080"/>
                </a:lnTo>
                <a:lnTo>
                  <a:pt x="0" y="1445080"/>
                </a:lnTo>
                <a:lnTo>
                  <a:pt x="0" y="508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/>
              <a:t>7</a:t>
            </a:r>
            <a:endParaRPr lang="zh-TW" altLang="en-US"/>
          </a:p>
        </p:txBody>
      </p:sp>
      <p:cxnSp>
        <p:nvCxnSpPr>
          <p:cNvPr id="6155" name="直線接點 15">
            <a:extLst>
              <a:ext uri="{FF2B5EF4-FFF2-40B4-BE49-F238E27FC236}">
                <a16:creationId xmlns:a16="http://schemas.microsoft.com/office/drawing/2014/main" id="{0C129CB7-4979-44E6-BC69-80F01AC0B1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29263" y="5449888"/>
            <a:ext cx="3603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6156" name="直線接點 24">
            <a:extLst>
              <a:ext uri="{FF2B5EF4-FFF2-40B4-BE49-F238E27FC236}">
                <a16:creationId xmlns:a16="http://schemas.microsoft.com/office/drawing/2014/main" id="{59BD08C4-B952-47FF-BF14-235CA8F1F255}"/>
              </a:ext>
            </a:extLst>
          </p:cNvPr>
          <p:cNvCxnSpPr>
            <a:cxnSpLocks/>
          </p:cNvCxnSpPr>
          <p:nvPr/>
        </p:nvCxnSpPr>
        <p:spPr bwMode="auto">
          <a:xfrm flipV="1">
            <a:off x="5168900" y="5449888"/>
            <a:ext cx="360363" cy="21590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6157" name="直線接點 25">
            <a:extLst>
              <a:ext uri="{FF2B5EF4-FFF2-40B4-BE49-F238E27FC236}">
                <a16:creationId xmlns:a16="http://schemas.microsoft.com/office/drawing/2014/main" id="{0259E63F-BB15-4BD6-859B-2AE9421D9CD6}"/>
              </a:ext>
            </a:extLst>
          </p:cNvPr>
          <p:cNvCxnSpPr>
            <a:cxnSpLocks/>
          </p:cNvCxnSpPr>
          <p:nvPr/>
        </p:nvCxnSpPr>
        <p:spPr bwMode="auto">
          <a:xfrm>
            <a:off x="7331075" y="5449888"/>
            <a:ext cx="720725" cy="21590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6158" name="直線接點 26">
            <a:extLst>
              <a:ext uri="{FF2B5EF4-FFF2-40B4-BE49-F238E27FC236}">
                <a16:creationId xmlns:a16="http://schemas.microsoft.com/office/drawing/2014/main" id="{5B9F6213-CC2A-400C-8B20-E043F67339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0488" y="5665788"/>
            <a:ext cx="28813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6159" name="文字方塊 28">
            <a:extLst>
              <a:ext uri="{FF2B5EF4-FFF2-40B4-BE49-F238E27FC236}">
                <a16:creationId xmlns:a16="http://schemas.microsoft.com/office/drawing/2014/main" id="{E55E7E90-7579-48A3-AE7B-F80BF9531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363" y="5097463"/>
            <a:ext cx="2905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/>
              <a:t>1</a:t>
            </a:r>
          </a:p>
        </p:txBody>
      </p:sp>
      <p:sp>
        <p:nvSpPr>
          <p:cNvPr id="6160" name="文字方塊 32">
            <a:extLst>
              <a:ext uri="{FF2B5EF4-FFF2-40B4-BE49-F238E27FC236}">
                <a16:creationId xmlns:a16="http://schemas.microsoft.com/office/drawing/2014/main" id="{52E7ED6F-EE0E-42C2-BE6B-E4DBAED77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9688" y="5256213"/>
            <a:ext cx="2905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/>
              <a:t>1</a:t>
            </a:r>
          </a:p>
        </p:txBody>
      </p:sp>
      <p:sp>
        <p:nvSpPr>
          <p:cNvPr id="6161" name="文字方塊 33">
            <a:extLst>
              <a:ext uri="{FF2B5EF4-FFF2-40B4-BE49-F238E27FC236}">
                <a16:creationId xmlns:a16="http://schemas.microsoft.com/office/drawing/2014/main" id="{7DE31364-AF2A-49E8-BB3E-71D49F754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5646738"/>
            <a:ext cx="2905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/>
              <a:t>8</a:t>
            </a:r>
          </a:p>
        </p:txBody>
      </p:sp>
      <p:sp>
        <p:nvSpPr>
          <p:cNvPr id="6162" name="文字方塊 34">
            <a:extLst>
              <a:ext uri="{FF2B5EF4-FFF2-40B4-BE49-F238E27FC236}">
                <a16:creationId xmlns:a16="http://schemas.microsoft.com/office/drawing/2014/main" id="{1D40B784-5015-4174-B5E7-FF60E4CEE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9050" y="5280025"/>
            <a:ext cx="2905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82813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  <a:extLst/>
        </p:spPr>
        <p:txBody>
          <a:bodyPr numCol="1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endParaRPr lang="en-US" altLang="zh-TW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四邊形</a:t>
            </a:r>
            <a:r>
              <a:rPr lang="en-US" altLang="zh-CN" sz="2400" dirty="0">
                <a:latin typeface="Times New Roman" panose="02020603050405020304" pitchFamily="18" charset="0"/>
              </a:rPr>
              <a:t> – </a:t>
            </a:r>
            <a:r>
              <a:rPr lang="zh-CN" altLang="en-US" sz="2400" dirty="0">
                <a:latin typeface="Times New Roman" panose="02020603050405020304" pitchFamily="18" charset="0"/>
              </a:rPr>
              <a:t>如何不能成為四邊形</a:t>
            </a:r>
            <a:r>
              <a:rPr lang="en-US" altLang="zh-CN" sz="2400" dirty="0">
                <a:latin typeface="Times New Roman" panose="02020603050405020304" pitchFamily="18" charset="0"/>
              </a:rPr>
              <a:t>?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4" name="文字方塊 28">
            <a:extLst>
              <a:ext uri="{FF2B5EF4-FFF2-40B4-BE49-F238E27FC236}">
                <a16:creationId xmlns:a16="http://schemas.microsoft.com/office/drawing/2014/main" id="{BF75F2B1-FA26-4D3A-86D0-115DC4642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490" y="3440171"/>
            <a:ext cx="29051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28" name="直線接點 26">
            <a:extLst>
              <a:ext uri="{FF2B5EF4-FFF2-40B4-BE49-F238E27FC236}">
                <a16:creationId xmlns:a16="http://schemas.microsoft.com/office/drawing/2014/main" id="{DE7E3B21-1C6F-4C02-B56B-7FB05C9E47C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1800" y="3748543"/>
            <a:ext cx="1440000" cy="0"/>
          </a:xfrm>
          <a:prstGeom prst="line">
            <a:avLst/>
          </a:prstGeom>
          <a:noFill/>
          <a:ln w="9525" algn="ctr">
            <a:solidFill>
              <a:srgbClr val="00B050"/>
            </a:solidFill>
            <a:miter lim="800000"/>
            <a:headEnd/>
            <a:tailEnd/>
          </a:ln>
        </p:spPr>
      </p:cxnSp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2C1F2C90-11B2-4687-A565-4F1E8EF6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95596FE-7586-4D2B-894F-EC4C71FD2CB6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6155" name="直線接點 15">
            <a:extLst>
              <a:ext uri="{FF2B5EF4-FFF2-40B4-BE49-F238E27FC236}">
                <a16:creationId xmlns:a16="http://schemas.microsoft.com/office/drawing/2014/main" id="{0C129CB7-4979-44E6-BC69-80F01AC0B1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31840" y="2775545"/>
            <a:ext cx="360362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6158" name="直線接點 26">
            <a:extLst>
              <a:ext uri="{FF2B5EF4-FFF2-40B4-BE49-F238E27FC236}">
                <a16:creationId xmlns:a16="http://schemas.microsoft.com/office/drawing/2014/main" id="{5B9F6213-CC2A-400C-8B20-E043F67339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31640" y="2852936"/>
            <a:ext cx="28813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6159" name="文字方塊 28">
            <a:extLst>
              <a:ext uri="{FF2B5EF4-FFF2-40B4-BE49-F238E27FC236}">
                <a16:creationId xmlns:a16="http://schemas.microsoft.com/office/drawing/2014/main" id="{E55E7E90-7579-48A3-AE7B-F80BF9531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3509" y="2467570"/>
            <a:ext cx="29051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160" name="文字方塊 32">
            <a:extLst>
              <a:ext uri="{FF2B5EF4-FFF2-40B4-BE49-F238E27FC236}">
                <a16:creationId xmlns:a16="http://schemas.microsoft.com/office/drawing/2014/main" id="{52E7ED6F-EE0E-42C2-BE6B-E4DBAED77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0477" y="2467173"/>
            <a:ext cx="2905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6161" name="文字方塊 33">
            <a:extLst>
              <a:ext uri="{FF2B5EF4-FFF2-40B4-BE49-F238E27FC236}">
                <a16:creationId xmlns:a16="http://schemas.microsoft.com/office/drawing/2014/main" id="{7DE31364-AF2A-49E8-BB3E-71D49F754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515" y="2833886"/>
            <a:ext cx="2905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/>
              <a:t>8</a:t>
            </a:r>
          </a:p>
        </p:txBody>
      </p:sp>
      <p:sp>
        <p:nvSpPr>
          <p:cNvPr id="6162" name="文字方塊 34">
            <a:extLst>
              <a:ext uri="{FF2B5EF4-FFF2-40B4-BE49-F238E27FC236}">
                <a16:creationId xmlns:a16="http://schemas.microsoft.com/office/drawing/2014/main" id="{1D40B784-5015-4174-B5E7-FF60E4CEE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489" y="2467173"/>
            <a:ext cx="29051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solidFill>
                  <a:srgbClr val="00B050"/>
                </a:solidFill>
              </a:rPr>
              <a:t>2</a:t>
            </a:r>
          </a:p>
        </p:txBody>
      </p:sp>
      <p:cxnSp>
        <p:nvCxnSpPr>
          <p:cNvPr id="20" name="直線接點 26">
            <a:extLst>
              <a:ext uri="{FF2B5EF4-FFF2-40B4-BE49-F238E27FC236}">
                <a16:creationId xmlns:a16="http://schemas.microsoft.com/office/drawing/2014/main" id="{E0A19C28-8E75-4CEF-962C-A047D7E305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92952" y="2775545"/>
            <a:ext cx="720000" cy="0"/>
          </a:xfrm>
          <a:prstGeom prst="line">
            <a:avLst/>
          </a:prstGeom>
          <a:noFill/>
          <a:ln w="9525" algn="ctr">
            <a:solidFill>
              <a:srgbClr val="00B050"/>
            </a:solidFill>
            <a:miter lim="800000"/>
            <a:headEnd/>
            <a:tailEnd/>
          </a:ln>
        </p:spPr>
      </p:cxnSp>
      <p:cxnSp>
        <p:nvCxnSpPr>
          <p:cNvPr id="21" name="直線接點 15">
            <a:extLst>
              <a:ext uri="{FF2B5EF4-FFF2-40B4-BE49-F238E27FC236}">
                <a16:creationId xmlns:a16="http://schemas.microsoft.com/office/drawing/2014/main" id="{7C9CAA60-18B8-4D2D-875E-E558265DD50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2296" y="2775545"/>
            <a:ext cx="360362" cy="0"/>
          </a:xfrm>
          <a:prstGeom prst="line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</p:spPr>
      </p:cxnSp>
      <p:cxnSp>
        <p:nvCxnSpPr>
          <p:cNvPr id="22" name="直線接點 15">
            <a:extLst>
              <a:ext uri="{FF2B5EF4-FFF2-40B4-BE49-F238E27FC236}">
                <a16:creationId xmlns:a16="http://schemas.microsoft.com/office/drawing/2014/main" id="{1EA881FA-A762-4EF6-B803-D067F18F0E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31640" y="3748543"/>
            <a:ext cx="720000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3" name="直線接點 26">
            <a:extLst>
              <a:ext uri="{FF2B5EF4-FFF2-40B4-BE49-F238E27FC236}">
                <a16:creationId xmlns:a16="http://schemas.microsoft.com/office/drawing/2014/main" id="{B2952CDA-8FD4-4867-9BE2-99DE672EDC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31640" y="3825934"/>
            <a:ext cx="28813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" name="文字方塊 32">
            <a:extLst>
              <a:ext uri="{FF2B5EF4-FFF2-40B4-BE49-F238E27FC236}">
                <a16:creationId xmlns:a16="http://schemas.microsoft.com/office/drawing/2014/main" id="{020BF739-E40B-4427-BD92-77DD1D493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544" y="3440171"/>
            <a:ext cx="2905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26" name="文字方塊 33">
            <a:extLst>
              <a:ext uri="{FF2B5EF4-FFF2-40B4-BE49-F238E27FC236}">
                <a16:creationId xmlns:a16="http://schemas.microsoft.com/office/drawing/2014/main" id="{2F6C5AC0-8664-4FD3-93E8-9D6542627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515" y="3806884"/>
            <a:ext cx="2905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/>
              <a:t>8</a:t>
            </a:r>
          </a:p>
        </p:txBody>
      </p:sp>
      <p:sp>
        <p:nvSpPr>
          <p:cNvPr id="27" name="文字方塊 34">
            <a:extLst>
              <a:ext uri="{FF2B5EF4-FFF2-40B4-BE49-F238E27FC236}">
                <a16:creationId xmlns:a16="http://schemas.microsoft.com/office/drawing/2014/main" id="{1CD9C71F-5EAE-4EFB-8365-830A88CC7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488" y="3440171"/>
            <a:ext cx="29051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solidFill>
                  <a:srgbClr val="00B050"/>
                </a:solidFill>
              </a:rPr>
              <a:t>4</a:t>
            </a:r>
          </a:p>
        </p:txBody>
      </p:sp>
      <p:cxnSp>
        <p:nvCxnSpPr>
          <p:cNvPr id="29" name="直線接點 15">
            <a:extLst>
              <a:ext uri="{FF2B5EF4-FFF2-40B4-BE49-F238E27FC236}">
                <a16:creationId xmlns:a16="http://schemas.microsoft.com/office/drawing/2014/main" id="{06ED73D4-BF63-451C-859E-BBFEF1312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51800" y="3748543"/>
            <a:ext cx="720000" cy="0"/>
          </a:xfrm>
          <a:prstGeom prst="line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</p:spPr>
      </p:cxnSp>
      <p:sp>
        <p:nvSpPr>
          <p:cNvPr id="30" name="文字方塊 28">
            <a:extLst>
              <a:ext uri="{FF2B5EF4-FFF2-40B4-BE49-F238E27FC236}">
                <a16:creationId xmlns:a16="http://schemas.microsoft.com/office/drawing/2014/main" id="{83181A6B-971A-442D-9151-50AA51D83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735" y="4426169"/>
            <a:ext cx="55976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solidFill>
                  <a:srgbClr val="FF0000"/>
                </a:solidFill>
              </a:rPr>
              <a:t>2.01</a:t>
            </a:r>
          </a:p>
        </p:txBody>
      </p:sp>
      <p:cxnSp>
        <p:nvCxnSpPr>
          <p:cNvPr id="31" name="直線接點 26">
            <a:extLst>
              <a:ext uri="{FF2B5EF4-FFF2-40B4-BE49-F238E27FC236}">
                <a16:creationId xmlns:a16="http://schemas.microsoft.com/office/drawing/2014/main" id="{B7114C7B-92C1-4A07-A927-50F5BF4D36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1640" y="4752559"/>
            <a:ext cx="1440000" cy="118664"/>
          </a:xfrm>
          <a:prstGeom prst="line">
            <a:avLst/>
          </a:prstGeom>
          <a:noFill/>
          <a:ln w="9525" algn="ctr">
            <a:solidFill>
              <a:srgbClr val="00B050"/>
            </a:solidFill>
            <a:miter lim="800000"/>
            <a:headEnd/>
            <a:tailEnd/>
          </a:ln>
        </p:spPr>
      </p:cxnSp>
      <p:cxnSp>
        <p:nvCxnSpPr>
          <p:cNvPr id="32" name="直線接點 15">
            <a:extLst>
              <a:ext uri="{FF2B5EF4-FFF2-40B4-BE49-F238E27FC236}">
                <a16:creationId xmlns:a16="http://schemas.microsoft.com/office/drawing/2014/main" id="{25AD4005-5B51-4219-B575-55B51A6FC86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333474" y="4752559"/>
            <a:ext cx="723600" cy="113757"/>
          </a:xfrm>
          <a:prstGeom prst="line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33" name="直線接點 26">
            <a:extLst>
              <a:ext uri="{FF2B5EF4-FFF2-40B4-BE49-F238E27FC236}">
                <a16:creationId xmlns:a16="http://schemas.microsoft.com/office/drawing/2014/main" id="{4142D6DA-2C00-49F9-B9B5-C1091D1C5B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31640" y="4874448"/>
            <a:ext cx="28813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4" name="文字方塊 32">
            <a:extLst>
              <a:ext uri="{FF2B5EF4-FFF2-40B4-BE49-F238E27FC236}">
                <a16:creationId xmlns:a16="http://schemas.microsoft.com/office/drawing/2014/main" id="{45ABA22A-F256-497D-A617-9FC9DB91A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5464" y="4355445"/>
            <a:ext cx="2905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35" name="文字方塊 33">
            <a:extLst>
              <a:ext uri="{FF2B5EF4-FFF2-40B4-BE49-F238E27FC236}">
                <a16:creationId xmlns:a16="http://schemas.microsoft.com/office/drawing/2014/main" id="{ADD58795-2DBB-41D9-9559-29A29A2DE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515" y="4855398"/>
            <a:ext cx="2905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/>
              <a:t>8</a:t>
            </a:r>
          </a:p>
        </p:txBody>
      </p:sp>
      <p:sp>
        <p:nvSpPr>
          <p:cNvPr id="36" name="文字方塊 34">
            <a:extLst>
              <a:ext uri="{FF2B5EF4-FFF2-40B4-BE49-F238E27FC236}">
                <a16:creationId xmlns:a16="http://schemas.microsoft.com/office/drawing/2014/main" id="{78AFB46B-83F1-4202-A241-D64667563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0173" y="4447996"/>
            <a:ext cx="29051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solidFill>
                  <a:srgbClr val="00B050"/>
                </a:solidFill>
              </a:rPr>
              <a:t>4</a:t>
            </a:r>
          </a:p>
        </p:txBody>
      </p:sp>
      <p:cxnSp>
        <p:nvCxnSpPr>
          <p:cNvPr id="37" name="直線接點 15">
            <a:extLst>
              <a:ext uri="{FF2B5EF4-FFF2-40B4-BE49-F238E27FC236}">
                <a16:creationId xmlns:a16="http://schemas.microsoft.com/office/drawing/2014/main" id="{F0306D46-548F-4691-A483-AD7552B12E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51640" y="4749334"/>
            <a:ext cx="720000" cy="0"/>
          </a:xfrm>
          <a:prstGeom prst="line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2CDA935C-96AD-4F4C-9EB1-9EEA269D81EC}"/>
                  </a:ext>
                </a:extLst>
              </p:cNvPr>
              <p:cNvSpPr/>
              <p:nvPr/>
            </p:nvSpPr>
            <p:spPr>
              <a:xfrm>
                <a:off x="4551906" y="2424509"/>
                <a:ext cx="2991973" cy="461665"/>
              </a:xfrm>
              <a:prstGeom prst="rect">
                <a:avLst/>
              </a:prstGeom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  <a:ea typeface="+mn-ea"/>
                      </a:rPr>
                      <m:t>𝑠𝑢𝑚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(3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短邊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) &lt; 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最長邊</a:t>
                </a:r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2CDA935C-96AD-4F4C-9EB1-9EEA269D81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1906" y="2424509"/>
                <a:ext cx="2991973" cy="461665"/>
              </a:xfrm>
              <a:prstGeom prst="rect">
                <a:avLst/>
              </a:prstGeom>
              <a:blipFill>
                <a:blip r:embed="rId3"/>
                <a:stretch>
                  <a:fillRect t="-10667" r="-2037" b="-30667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F4F6BE7F-1A09-444B-ACFB-BB45E4312756}"/>
                  </a:ext>
                </a:extLst>
              </p:cNvPr>
              <p:cNvSpPr/>
              <p:nvPr/>
            </p:nvSpPr>
            <p:spPr>
              <a:xfrm>
                <a:off x="4551906" y="3371263"/>
                <a:ext cx="2991973" cy="461665"/>
              </a:xfrm>
              <a:prstGeom prst="rect">
                <a:avLst/>
              </a:prstGeom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  <a:ea typeface="+mn-ea"/>
                      </a:rPr>
                      <m:t>𝑠𝑢𝑚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(3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短邊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) = 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最長邊</a:t>
                </a:r>
              </a:p>
            </p:txBody>
          </p:sp>
        </mc:Choice>
        <mc:Fallback xmlns="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F4F6BE7F-1A09-444B-ACFB-BB45E43127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1906" y="3371263"/>
                <a:ext cx="2991973" cy="461665"/>
              </a:xfrm>
              <a:prstGeom prst="rect">
                <a:avLst/>
              </a:prstGeom>
              <a:blipFill>
                <a:blip r:embed="rId4"/>
                <a:stretch>
                  <a:fillRect t="-10526" r="-2037" b="-28947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1812B0F2-3BE4-44C7-9870-1C85728B2137}"/>
                  </a:ext>
                </a:extLst>
              </p:cNvPr>
              <p:cNvSpPr/>
              <p:nvPr/>
            </p:nvSpPr>
            <p:spPr>
              <a:xfrm>
                <a:off x="4551906" y="4448462"/>
                <a:ext cx="2991973" cy="461665"/>
              </a:xfrm>
              <a:prstGeom prst="rect">
                <a:avLst/>
              </a:prstGeom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  <a:ea typeface="+mn-ea"/>
                      </a:rPr>
                      <m:t>𝑠𝑢𝑚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(3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短邊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) &gt; 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最長邊</a:t>
                </a:r>
              </a:p>
            </p:txBody>
          </p:sp>
        </mc:Choice>
        <mc:Fallback xmlns=""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1812B0F2-3BE4-44C7-9870-1C85728B21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1906" y="4448462"/>
                <a:ext cx="2991973" cy="461665"/>
              </a:xfrm>
              <a:prstGeom prst="rect">
                <a:avLst/>
              </a:prstGeom>
              <a:blipFill>
                <a:blip r:embed="rId5"/>
                <a:stretch>
                  <a:fillRect t="-10667" r="-2037" b="-30667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1B38FB26-0200-4A07-94DB-548BC95BFC5C}"/>
                  </a:ext>
                </a:extLst>
              </p:cNvPr>
              <p:cNvSpPr/>
              <p:nvPr/>
            </p:nvSpPr>
            <p:spPr>
              <a:xfrm>
                <a:off x="564733" y="5624730"/>
                <a:ext cx="6920997" cy="461665"/>
              </a:xfrm>
              <a:prstGeom prst="rect">
                <a:avLst/>
              </a:prstGeom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+mn-ea"/>
                      </a:rPr>
                      <m:t>∴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+mn-ea"/>
                      </a:rPr>
                      <m:t>任三邊之和大於第四邊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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 </a:t>
                </a:r>
                <a:r>
                  <a:rPr lang="en-US" altLang="zh-TW" dirty="0">
                    <a:latin typeface="Times New Roman" panose="02020603050405020304" pitchFamily="18" charset="0"/>
                    <a:ea typeface="+mn-ea"/>
                  </a:rPr>
                  <a:t>3</a:t>
                </a:r>
                <a:r>
                  <a:rPr lang="zh-TW" altLang="en-US" dirty="0">
                    <a:latin typeface="Times New Roman" panose="02020603050405020304" pitchFamily="18" charset="0"/>
                    <a:ea typeface="+mn-ea"/>
                  </a:rPr>
                  <a:t>短邊之和大於最長邊</a:t>
                </a:r>
              </a:p>
            </p:txBody>
          </p:sp>
        </mc:Choice>
        <mc:Fallback xmlns=""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1B38FB26-0200-4A07-94DB-548BC95BFC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33" y="5624730"/>
                <a:ext cx="6920997" cy="461665"/>
              </a:xfrm>
              <a:prstGeom prst="rect">
                <a:avLst/>
              </a:prstGeom>
              <a:blipFill>
                <a:blip r:embed="rId6"/>
                <a:stretch>
                  <a:fillRect t="-10667" r="-352" b="-30667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3505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96FC8D-1132-4027-B1A5-05406B051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49275"/>
            <a:ext cx="7772400" cy="46482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先將</a:t>
            </a:r>
            <a:r>
              <a:rPr lang="en-US" altLang="zh-CN" sz="2400" dirty="0">
                <a:latin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</a:rPr>
              <a:t>段長度進行排序，依以下順序判斷</a:t>
            </a:r>
            <a:r>
              <a:rPr lang="en-US" altLang="zh-CN" sz="2400" dirty="0">
                <a:latin typeface="Times New Roman" panose="02020603050405020304" pitchFamily="18" charset="0"/>
              </a:rPr>
              <a:t>:</a:t>
            </a:r>
          </a:p>
          <a:p>
            <a:pPr marL="457200" indent="-457200" eaLnBrk="1" hangingPunct="1">
              <a:lnSpc>
                <a:spcPct val="200000"/>
              </a:lnSpc>
              <a:buSzPct val="100000"/>
              <a:buFont typeface="+mj-lt"/>
              <a:buAutoNum type="arabicPeriod"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全部皆等長，為正方形</a:t>
            </a:r>
            <a:r>
              <a:rPr lang="en-US" altLang="zh-CN" sz="2400" dirty="0">
                <a:latin typeface="Times New Roman" panose="02020603050405020304" pitchFamily="18" charset="0"/>
              </a:rPr>
              <a:t>(</a:t>
            </a:r>
            <a:r>
              <a:rPr lang="en-US" altLang="zh-TW" sz="2400" dirty="0">
                <a:latin typeface="Times New Roman" panose="02020603050405020304" pitchFamily="18" charset="0"/>
              </a:rPr>
              <a:t>square)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200000"/>
              </a:lnSpc>
              <a:buSzPct val="100000"/>
              <a:buFont typeface="+mj-lt"/>
              <a:buAutoNum type="arabicPeriod"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其中</a:t>
            </a:r>
            <a:r>
              <a:rPr lang="en-US" altLang="zh-CN" sz="2400" dirty="0"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</a:rPr>
              <a:t>段等長，另外</a:t>
            </a:r>
            <a:r>
              <a:rPr lang="en-US" altLang="zh-CN" sz="2400" dirty="0"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</a:rPr>
              <a:t>段等長，為長方形</a:t>
            </a:r>
            <a:r>
              <a:rPr lang="en-US" altLang="zh-CN" sz="2400" dirty="0">
                <a:latin typeface="Times New Roman" panose="02020603050405020304" pitchFamily="18" charset="0"/>
              </a:rPr>
              <a:t>(</a:t>
            </a:r>
            <a:r>
              <a:rPr lang="en-US" altLang="zh-TW" sz="2400" dirty="0">
                <a:latin typeface="Times New Roman" panose="02020603050405020304" pitchFamily="18" charset="0"/>
              </a:rPr>
              <a:t>rectangle)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200000"/>
              </a:lnSpc>
              <a:buSzPct val="100000"/>
              <a:buFont typeface="+mj-lt"/>
              <a:buAutoNum type="arabicPeriod"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較小的</a:t>
            </a:r>
            <a:r>
              <a:rPr lang="en-US" altLang="zh-CN" sz="2400" dirty="0">
                <a:latin typeface="Times New Roman" panose="02020603050405020304" pitchFamily="18" charset="0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</a:rPr>
              <a:t>段之和大於第</a:t>
            </a:r>
            <a:r>
              <a:rPr lang="en-US" altLang="zh-CN" sz="2400" dirty="0">
                <a:latin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</a:rPr>
              <a:t>段，為四邊形</a:t>
            </a:r>
            <a:r>
              <a:rPr lang="en-US" altLang="zh-CN" sz="2400" dirty="0">
                <a:latin typeface="Times New Roman" panose="02020603050405020304" pitchFamily="18" charset="0"/>
              </a:rPr>
              <a:t>(</a:t>
            </a:r>
            <a:r>
              <a:rPr lang="en-US" altLang="zh-TW" sz="2400" dirty="0">
                <a:latin typeface="Times New Roman" panose="02020603050405020304" pitchFamily="18" charset="0"/>
              </a:rPr>
              <a:t>quadrangle)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200000"/>
              </a:lnSpc>
              <a:buSzPct val="100000"/>
              <a:buFont typeface="+mj-lt"/>
              <a:buAutoNum type="arabicPeriod"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以上皆否，為香蕉</a:t>
            </a:r>
            <a:r>
              <a:rPr lang="en-US" altLang="zh-CN" sz="2400" dirty="0">
                <a:latin typeface="Times New Roman" panose="02020603050405020304" pitchFamily="18" charset="0"/>
              </a:rPr>
              <a:t>(</a:t>
            </a:r>
            <a:r>
              <a:rPr lang="en-US" altLang="zh-TW" sz="2400" dirty="0">
                <a:latin typeface="Times New Roman" panose="02020603050405020304" pitchFamily="18" charset="0"/>
              </a:rPr>
              <a:t>banana</a:t>
            </a:r>
            <a:r>
              <a:rPr lang="en-US" altLang="zh-CN" sz="2400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6575776B-20B1-4F62-99AC-F580BFEBB0B3}"/>
                  </a:ext>
                </a:extLst>
              </p:cNvPr>
              <p:cNvSpPr/>
              <p:nvPr/>
            </p:nvSpPr>
            <p:spPr>
              <a:xfrm>
                <a:off x="5616735" y="4138503"/>
                <a:ext cx="22588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6575776B-20B1-4F62-99AC-F580BFEBB0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735" y="4138503"/>
                <a:ext cx="2258888" cy="400110"/>
              </a:xfrm>
              <a:prstGeom prst="rect">
                <a:avLst/>
              </a:prstGeom>
              <a:blipFill>
                <a:blip r:embed="rId2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99D5FFA0-8F48-4E83-B171-76C58D083EC9}"/>
                  </a:ext>
                </a:extLst>
              </p:cNvPr>
              <p:cNvSpPr/>
              <p:nvPr/>
            </p:nvSpPr>
            <p:spPr>
              <a:xfrm>
                <a:off x="5616736" y="980728"/>
                <a:ext cx="23158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99D5FFA0-8F48-4E83-B171-76C58D083E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736" y="980728"/>
                <a:ext cx="2315827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5C9522D-F4B7-4DC2-A4B7-F36E97B9AAFD}"/>
                  </a:ext>
                </a:extLst>
              </p:cNvPr>
              <p:cNvSpPr/>
              <p:nvPr/>
            </p:nvSpPr>
            <p:spPr>
              <a:xfrm>
                <a:off x="5616735" y="2090341"/>
                <a:ext cx="23158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5C9522D-F4B7-4DC2-A4B7-F36E97B9AA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735" y="2090341"/>
                <a:ext cx="2315827" cy="400110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8F54CFD4-311D-4FD2-8AC9-D2B89D20BCB4}"/>
                  </a:ext>
                </a:extLst>
              </p:cNvPr>
              <p:cNvSpPr/>
              <p:nvPr/>
            </p:nvSpPr>
            <p:spPr>
              <a:xfrm>
                <a:off x="5616735" y="3228945"/>
                <a:ext cx="24854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&amp;&amp; 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8F54CFD4-311D-4FD2-8AC9-D2B89D20B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735" y="3228945"/>
                <a:ext cx="2485424" cy="400110"/>
              </a:xfrm>
              <a:prstGeom prst="rect">
                <a:avLst/>
              </a:prstGeom>
              <a:blipFill>
                <a:blip r:embed="rId5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3727954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4364</TotalTime>
  <Words>280</Words>
  <Application>Microsoft Office PowerPoint</Application>
  <PresentationFormat>如螢幕大小 (4:3)</PresentationFormat>
  <Paragraphs>77</Paragraphs>
  <Slides>4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新細明體</vt:lpstr>
      <vt:lpstr>標楷體</vt:lpstr>
      <vt:lpstr>Cambria Math</vt:lpstr>
      <vt:lpstr>Tahoma</vt:lpstr>
      <vt:lpstr>Times New Roman</vt:lpstr>
      <vt:lpstr>Wingdings</vt:lpstr>
      <vt:lpstr>Blends</vt:lpstr>
      <vt:lpstr>11455: Behold My Quadrangle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177</cp:revision>
  <dcterms:created xsi:type="dcterms:W3CDTF">1601-01-01T00:00:00Z</dcterms:created>
  <dcterms:modified xsi:type="dcterms:W3CDTF">2018-10-10T05:33:58Z</dcterms:modified>
</cp:coreProperties>
</file>