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7"/>
  </p:notesMasterIdLst>
  <p:sldIdLst>
    <p:sldId id="307" r:id="rId2"/>
    <p:sldId id="309" r:id="rId3"/>
    <p:sldId id="310" r:id="rId4"/>
    <p:sldId id="311" r:id="rId5"/>
    <p:sldId id="312" r:id="rId6"/>
  </p:sldIdLst>
  <p:sldSz cx="9144000" cy="6858000" type="screen4x3"/>
  <p:notesSz cx="6832600" cy="99631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BA943"/>
    <a:srgbClr val="20C428"/>
    <a:srgbClr val="66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329" autoAdjust="0"/>
    <p:restoredTop sz="92138" autoAdjust="0"/>
  </p:normalViewPr>
  <p:slideViewPr>
    <p:cSldViewPr>
      <p:cViewPr varScale="1">
        <p:scale>
          <a:sx n="67" d="100"/>
          <a:sy n="67" d="100"/>
        </p:scale>
        <p:origin x="1152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453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3.xml"/><Relationship Id="rId2" Type="http://schemas.openxmlformats.org/officeDocument/2006/relationships/slide" Target="slides/slide2.xml"/><Relationship Id="rId1" Type="http://schemas.openxmlformats.org/officeDocument/2006/relationships/slide" Target="slides/slide1.xml"/><Relationship Id="rId5" Type="http://schemas.openxmlformats.org/officeDocument/2006/relationships/slide" Target="slides/slide5.xml"/><Relationship Id="rId4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0688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24" tIns="45912" rIns="91824" bIns="45912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71913" y="0"/>
            <a:ext cx="296068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24" tIns="45912" rIns="91824" bIns="45912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076" name="Rectangle 4"/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925513" y="747713"/>
            <a:ext cx="4981575" cy="37353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1225" y="4732338"/>
            <a:ext cx="5010150" cy="448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24" tIns="45912" rIns="91824" bIns="4591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noProof="0" smtClean="0"/>
              <a:t>按一下以編輯母片</a:t>
            </a:r>
          </a:p>
          <a:p>
            <a:pPr lvl="1"/>
            <a:r>
              <a:rPr lang="zh-TW" altLang="en-US" noProof="0" smtClean="0"/>
              <a:t>第二層</a:t>
            </a:r>
          </a:p>
          <a:p>
            <a:pPr lvl="2"/>
            <a:r>
              <a:rPr lang="zh-TW" altLang="en-US" noProof="0" smtClean="0"/>
              <a:t>第三層</a:t>
            </a:r>
          </a:p>
          <a:p>
            <a:pPr lvl="3"/>
            <a:r>
              <a:rPr lang="zh-TW" altLang="en-US" noProof="0" smtClean="0"/>
              <a:t>第四層</a:t>
            </a:r>
          </a:p>
          <a:p>
            <a:pPr lvl="4"/>
            <a:r>
              <a:rPr lang="zh-TW" altLang="en-US" noProof="0" smtClean="0"/>
              <a:t>第五層</a:t>
            </a:r>
          </a:p>
        </p:txBody>
      </p:sp>
      <p:sp>
        <p:nvSpPr>
          <p:cNvPr id="532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64675"/>
            <a:ext cx="2960688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24" tIns="45912" rIns="91824" bIns="45912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32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71913" y="9464675"/>
            <a:ext cx="296068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24" tIns="45912" rIns="91824" bIns="45912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9DDA9EE0-677A-49EC-9FF4-BDB559F2E569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新細明體" pitchFamily="18" charset="-12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新細明體" pitchFamily="18" charset="-12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新細明體" pitchFamily="18" charset="-12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新細明體" pitchFamily="18" charset="-12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新細明體" pitchFamily="18" charset="-12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</a:pPr>
            <a:fld id="{7721B1B4-CAA5-4F5E-A32E-A51999539921}" type="slidenum">
              <a:rPr lang="zh-TW" altLang="en-US" smtClean="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1</a:t>
            </a:fld>
            <a:endParaRPr lang="en-US" altLang="zh-TW" smtClean="0">
              <a:latin typeface="Tahoma" panose="020B0604030504040204" pitchFamily="34" charset="0"/>
            </a:endParaRPr>
          </a:p>
        </p:txBody>
      </p:sp>
      <p:sp>
        <p:nvSpPr>
          <p:cNvPr id="5123" name="Rectangle 2"/>
          <p:cNvSpPr>
            <a:spLocks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124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 smtClean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</a:pPr>
            <a:fld id="{6AC90F05-5D50-4DDD-82DA-8EAE07B71657}" type="slidenum">
              <a:rPr lang="zh-TW" altLang="en-US" smtClean="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2</a:t>
            </a:fld>
            <a:endParaRPr lang="en-US" altLang="zh-TW" smtClean="0">
              <a:latin typeface="Tahoma" panose="020B0604030504040204" pitchFamily="34" charset="0"/>
            </a:endParaRPr>
          </a:p>
        </p:txBody>
      </p:sp>
      <p:sp>
        <p:nvSpPr>
          <p:cNvPr id="7171" name="Rectangle 2"/>
          <p:cNvSpPr>
            <a:spLocks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72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 smtClean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</a:pPr>
            <a:fld id="{F11E4E10-5236-4A58-AFA7-56C8E3B473E5}" type="slidenum">
              <a:rPr lang="zh-TW" altLang="en-US" smtClean="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3</a:t>
            </a:fld>
            <a:endParaRPr lang="en-US" altLang="zh-TW" smtClean="0">
              <a:latin typeface="Tahoma" panose="020B0604030504040204" pitchFamily="34" charset="0"/>
            </a:endParaRPr>
          </a:p>
        </p:txBody>
      </p:sp>
      <p:sp>
        <p:nvSpPr>
          <p:cNvPr id="9219" name="Rectangle 2"/>
          <p:cNvSpPr>
            <a:spLocks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220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 smtClean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</a:pPr>
            <a:fld id="{72CD3439-C2C9-4281-81BB-F7F0BD11AB69}" type="slidenum">
              <a:rPr lang="zh-TW" altLang="en-US" smtClean="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4</a:t>
            </a:fld>
            <a:endParaRPr lang="en-US" altLang="zh-TW" smtClean="0">
              <a:latin typeface="Tahoma" panose="020B0604030504040204" pitchFamily="34" charset="0"/>
            </a:endParaRPr>
          </a:p>
        </p:txBody>
      </p:sp>
      <p:sp>
        <p:nvSpPr>
          <p:cNvPr id="11267" name="Rectangle 2"/>
          <p:cNvSpPr>
            <a:spLocks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1268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 smtClean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</a:pPr>
            <a:fld id="{A9CEF585-2A4C-4B20-9797-DABCBA49FD74}" type="slidenum">
              <a:rPr lang="zh-TW" altLang="en-US" smtClean="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5</a:t>
            </a:fld>
            <a:endParaRPr lang="en-US" altLang="zh-TW" smtClean="0">
              <a:latin typeface="Tahoma" panose="020B0604030504040204" pitchFamily="34" charset="0"/>
            </a:endParaRPr>
          </a:p>
        </p:txBody>
      </p:sp>
      <p:sp>
        <p:nvSpPr>
          <p:cNvPr id="13315" name="Rectangle 2"/>
          <p:cNvSpPr>
            <a:spLocks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3316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 smtClean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2438400"/>
            <a:ext cx="9009063" cy="1052513"/>
            <a:chOff x="0" y="1536"/>
            <a:chExt cx="5675" cy="663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185" y="1604"/>
              <a:ext cx="449" cy="299"/>
              <a:chOff x="720" y="336"/>
              <a:chExt cx="624" cy="432"/>
            </a:xfrm>
          </p:grpSpPr>
          <p:sp>
            <p:nvSpPr>
              <p:cNvPr id="12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1pPr>
                <a:lvl2pPr marL="742950" indent="-28575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2pPr>
                <a:lvl3pPr marL="1143000" indent="-22860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3pPr>
                <a:lvl4pPr marL="1600200" indent="-22860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4pPr>
                <a:lvl5pPr marL="2057400" indent="-22860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9pPr>
              </a:lstStyle>
              <a:p>
                <a:pPr eaLnBrk="1" hangingPunct="1">
                  <a:defRPr/>
                </a:pPr>
                <a:endParaRPr lang="zh-TW" altLang="en-US" smtClean="0"/>
              </a:p>
            </p:txBody>
          </p:sp>
          <p:sp>
            <p:nvSpPr>
              <p:cNvPr id="13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1pPr>
                <a:lvl2pPr marL="742950" indent="-28575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2pPr>
                <a:lvl3pPr marL="1143000" indent="-22860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3pPr>
                <a:lvl4pPr marL="1600200" indent="-22860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4pPr>
                <a:lvl5pPr marL="2057400" indent="-22860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9pPr>
              </a:lstStyle>
              <a:p>
                <a:pPr eaLnBrk="1" hangingPunct="1">
                  <a:defRPr/>
                </a:pPr>
                <a:endParaRPr lang="zh-TW" altLang="en-US" smtClean="0"/>
              </a:p>
            </p:txBody>
          </p:sp>
        </p:grpSp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263" y="1870"/>
              <a:ext cx="466" cy="299"/>
              <a:chOff x="912" y="2640"/>
              <a:chExt cx="672" cy="432"/>
            </a:xfrm>
          </p:grpSpPr>
          <p:sp>
            <p:nvSpPr>
              <p:cNvPr id="10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1pPr>
                <a:lvl2pPr marL="742950" indent="-28575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2pPr>
                <a:lvl3pPr marL="1143000" indent="-22860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3pPr>
                <a:lvl4pPr marL="1600200" indent="-22860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4pPr>
                <a:lvl5pPr marL="2057400" indent="-22860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9pPr>
              </a:lstStyle>
              <a:p>
                <a:pPr eaLnBrk="1" hangingPunct="1">
                  <a:defRPr/>
                </a:pPr>
                <a:endParaRPr lang="zh-TW" altLang="en-US" smtClean="0"/>
              </a:p>
            </p:txBody>
          </p:sp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1pPr>
                <a:lvl2pPr marL="742950" indent="-28575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2pPr>
                <a:lvl3pPr marL="1143000" indent="-22860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3pPr>
                <a:lvl4pPr marL="1600200" indent="-22860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4pPr>
                <a:lvl5pPr marL="2057400" indent="-22860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9pPr>
              </a:lstStyle>
              <a:p>
                <a:pPr eaLnBrk="1" hangingPunct="1">
                  <a:defRPr/>
                </a:pPr>
                <a:endParaRPr lang="zh-TW" altLang="en-US" smtClean="0"/>
              </a:p>
            </p:txBody>
          </p:sp>
        </p:grpSp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9pPr>
            </a:lstStyle>
            <a:p>
              <a:pPr eaLnBrk="1" hangingPunct="1">
                <a:defRPr/>
              </a:pPr>
              <a:endParaRPr lang="zh-TW" altLang="en-US" smtClean="0"/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9pPr>
            </a:lstStyle>
            <a:p>
              <a:pPr eaLnBrk="1" hangingPunct="1">
                <a:defRPr/>
              </a:pPr>
              <a:endParaRPr lang="zh-TW" altLang="en-US" smtClean="0"/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9pPr>
            </a:lstStyle>
            <a:p>
              <a:pPr eaLnBrk="1" hangingPunct="1">
                <a:defRPr/>
              </a:pPr>
              <a:endParaRPr lang="zh-TW" altLang="en-US" smtClean="0"/>
            </a:p>
          </p:txBody>
        </p:sp>
      </p:grpSp>
      <p:sp>
        <p:nvSpPr>
          <p:cNvPr id="7180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990600" y="18288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7181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53734A-63FA-4CEA-8637-873583941FC1}" type="datetime1">
              <a:rPr lang="zh-TW" altLang="en-US"/>
              <a:pPr>
                <a:defRPr/>
              </a:pPr>
              <a:t>2021/3/25</a:t>
            </a:fld>
            <a:endParaRPr lang="en-US" altLang="zh-TW"/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2362200" y="6248400"/>
            <a:ext cx="4953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TW" altLang="en-US"/>
              <a:t>1</a:t>
            </a:r>
            <a:endParaRPr lang="en-US" altLang="zh-TW"/>
          </a:p>
        </p:txBody>
      </p:sp>
      <p:sp>
        <p:nvSpPr>
          <p:cNvPr id="1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4904C0-0FA5-483B-B33F-3BF70208F030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2700876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B96131-D061-420D-8B4C-30115F956A86}" type="datetime1">
              <a:rPr lang="zh-TW" altLang="en-US"/>
              <a:pPr>
                <a:defRPr/>
              </a:pPr>
              <a:t>2021/3/25</a:t>
            </a:fld>
            <a:endParaRPr lang="en-US" altLang="zh-TW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681000-42D1-44A4-8006-C21A25CFC6AC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6973024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42CF2F-28C6-4B56-A254-515C03351757}" type="datetime1">
              <a:rPr lang="zh-TW" altLang="en-US"/>
              <a:pPr>
                <a:defRPr/>
              </a:pPr>
              <a:t>2021/3/25</a:t>
            </a:fld>
            <a:endParaRPr lang="en-US" altLang="zh-TW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B7383D-172E-40C5-BD35-6CE91996F8B5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4449185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762000" y="15240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724400" y="15240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89CB9C-6269-45AC-9853-F1FAE0D14100}" type="datetime1">
              <a:rPr lang="zh-TW" altLang="en-US"/>
              <a:pPr>
                <a:defRPr/>
              </a:pPr>
              <a:t>2021/3/25</a:t>
            </a:fld>
            <a:endParaRPr lang="en-US" altLang="zh-TW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52C141-6F44-4C4E-92F1-564EBBCABD77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2570401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DA687D-1AC9-406D-A7FA-1808C8B0C268}" type="datetime1">
              <a:rPr lang="zh-TW" altLang="en-US"/>
              <a:pPr>
                <a:defRPr/>
              </a:pPr>
              <a:t>2021/3/25</a:t>
            </a:fld>
            <a:endParaRPr lang="en-US" altLang="zh-TW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BF9C6A-B718-4EB7-918A-FC3B5363F9FD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588040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5BEE63-1438-4E61-A477-E23EA43DCD11}" type="datetime1">
              <a:rPr lang="zh-TW" altLang="en-US"/>
              <a:pPr>
                <a:defRPr/>
              </a:pPr>
              <a:t>2021/3/25</a:t>
            </a:fld>
            <a:endParaRPr lang="en-US" altLang="zh-TW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348B25-2AD4-4428-9107-D82F6AAAAB13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8764209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8CAAE0-FF2B-4C7F-B32D-5AA2BC90D61D}" type="datetime1">
              <a:rPr lang="zh-TW" altLang="en-US"/>
              <a:pPr>
                <a:defRPr/>
              </a:pPr>
              <a:t>2021/3/25</a:t>
            </a:fld>
            <a:endParaRPr lang="en-US" altLang="zh-TW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1F6FB8-91FD-4F6B-97EC-522DAE79CBA7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629810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3B2F97-442E-44C0-A7AE-35216E403067}" type="datetime1">
              <a:rPr lang="zh-TW" altLang="en-US"/>
              <a:pPr>
                <a:defRPr/>
              </a:pPr>
              <a:t>2021/3/25</a:t>
            </a:fld>
            <a:endParaRPr lang="en-US" altLang="zh-TW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0FBD37-AEF8-46DD-A8F3-17115EE7C7C2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532938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7D0F76-ED01-437A-B23F-ED3596C552F3}" type="datetime1">
              <a:rPr lang="zh-TW" altLang="en-US"/>
              <a:pPr>
                <a:defRPr/>
              </a:pPr>
              <a:t>2021/3/25</a:t>
            </a:fld>
            <a:endParaRPr lang="en-US" altLang="zh-TW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2E42DB-3423-4BAB-9A7D-63A85A4685D6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6471771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0569DA-0F0E-4D4B-BC33-F51F36A656E0}" type="datetime1">
              <a:rPr lang="zh-TW" altLang="en-US"/>
              <a:pPr>
                <a:defRPr/>
              </a:pPr>
              <a:t>2021/3/25</a:t>
            </a:fld>
            <a:endParaRPr lang="en-US" altLang="zh-TW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42D5CC-B80B-4984-9F46-86D43CBE923F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3218102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07175" y="381000"/>
            <a:ext cx="1947863" cy="5791200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762000" y="381000"/>
            <a:ext cx="5692775" cy="5791200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DE1696-128F-41DC-AE07-92F356F54102}" type="datetime1">
              <a:rPr lang="zh-TW" altLang="en-US"/>
              <a:pPr>
                <a:defRPr/>
              </a:pPr>
              <a:t>2021/3/25</a:t>
            </a:fld>
            <a:endParaRPr lang="en-US" altLang="zh-TW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0F0AC3-6882-4C0E-B30C-86D5AA42F5B1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727728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381000"/>
            <a:ext cx="7793038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524000"/>
            <a:ext cx="77724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6155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3246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kumimoji="0" sz="14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96BABE75-BA60-4F8C-B18E-DE387888D9BC}" type="datetime1">
              <a:rPr lang="zh-TW" altLang="en-US"/>
              <a:pPr>
                <a:defRPr/>
              </a:pPr>
              <a:t>2021/3/25</a:t>
            </a:fld>
            <a:endParaRPr lang="en-US" altLang="zh-TW"/>
          </a:p>
        </p:txBody>
      </p:sp>
      <p:sp>
        <p:nvSpPr>
          <p:cNvPr id="6156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62200" y="6324600"/>
            <a:ext cx="4953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kumimoji="0" sz="14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157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3246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4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B458E6ED-8048-4C4A-A4AE-FEC9C937CAB1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anose="05000000000000000000" pitchFamily="2" charset="2"/>
        <a:buChar char="n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anose="05000000000000000000" pitchFamily="2" charset="2"/>
        <a:buChar char="n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anose="05000000000000000000" pitchFamily="2" charset="2"/>
        <a:buChar char="n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anose="05000000000000000000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12B31581-BD51-4065-A6C6-5CF28EE9A09F}" type="slidenum">
              <a:rPr kumimoji="0" lang="zh-TW" altLang="en-US" sz="1400" smtClean="0">
                <a:solidFill>
                  <a:schemeClr val="accent1"/>
                </a:solidFill>
                <a:ea typeface="新細明體" panose="02020500000000000000" pitchFamily="18" charset="-12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</a:t>
            </a:fld>
            <a:endParaRPr kumimoji="0" lang="en-US" altLang="zh-TW" sz="1400" smtClean="0">
              <a:solidFill>
                <a:schemeClr val="accent1"/>
              </a:solidFill>
              <a:ea typeface="新細明體" panose="02020500000000000000" pitchFamily="18" charset="-120"/>
            </a:endParaRPr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81000"/>
            <a:ext cx="7772400" cy="914400"/>
          </a:xfrm>
        </p:spPr>
        <p:txBody>
          <a:bodyPr/>
          <a:lstStyle/>
          <a:p>
            <a:pPr eaLnBrk="1" hangingPunct="1"/>
            <a:r>
              <a:rPr lang="en-US" altLang="zh-TW" b="1" smtClean="0">
                <a:latin typeface="Times New Roman" panose="02020603050405020304" pitchFamily="18" charset="0"/>
              </a:rPr>
              <a:t>11495: Bubbles and Buckets</a:t>
            </a:r>
            <a:endParaRPr lang="en-US" altLang="zh-TW" smtClean="0"/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447800"/>
            <a:ext cx="8077200" cy="4789488"/>
          </a:xfrm>
        </p:spPr>
        <p:txBody>
          <a:bodyPr/>
          <a:lstStyle/>
          <a:p>
            <a:pPr eaLnBrk="1" hangingPunct="1"/>
            <a:r>
              <a:rPr lang="zh-TW" altLang="en-US" sz="2400" smtClean="0">
                <a:solidFill>
                  <a:schemeClr val="hlink"/>
                </a:solidFill>
                <a:latin typeface="Times New Roman" panose="02020603050405020304" pitchFamily="18" charset="0"/>
              </a:rPr>
              <a:t>★★★☆☆</a:t>
            </a:r>
          </a:p>
          <a:p>
            <a:pPr eaLnBrk="1" hangingPunct="1"/>
            <a:r>
              <a:rPr lang="zh-TW" altLang="en-US" sz="2400" b="1" smtClean="0">
                <a:solidFill>
                  <a:srgbClr val="3BA943"/>
                </a:solidFill>
                <a:latin typeface="Times New Roman" panose="02020603050405020304" pitchFamily="18" charset="0"/>
              </a:rPr>
              <a:t>題組：</a:t>
            </a:r>
            <a:r>
              <a:rPr lang="en-US" altLang="zh-TW" sz="2400" smtClean="0">
                <a:latin typeface="Times New Roman" panose="02020603050405020304" pitchFamily="18" charset="0"/>
                <a:ea typeface="新細明體" panose="02020500000000000000" pitchFamily="18" charset="-120"/>
              </a:rPr>
              <a:t>Problem Set Archive with Online Judge</a:t>
            </a:r>
          </a:p>
          <a:p>
            <a:pPr eaLnBrk="1" hangingPunct="1"/>
            <a:r>
              <a:rPr lang="zh-TW" altLang="en-US" sz="2400" b="1" smtClean="0">
                <a:solidFill>
                  <a:srgbClr val="3BA943"/>
                </a:solidFill>
                <a:latin typeface="Times New Roman" panose="02020603050405020304" pitchFamily="18" charset="0"/>
              </a:rPr>
              <a:t>題號：</a:t>
            </a:r>
            <a:r>
              <a:rPr lang="zh-TW" altLang="en-US" sz="2400" smtClean="0">
                <a:latin typeface="Times New Roman" panose="02020603050405020304" pitchFamily="18" charset="0"/>
              </a:rPr>
              <a:t>1</a:t>
            </a:r>
            <a:r>
              <a:rPr lang="en-US" altLang="zh-TW" sz="2400" smtClean="0">
                <a:latin typeface="Times New Roman" panose="02020603050405020304" pitchFamily="18" charset="0"/>
              </a:rPr>
              <a:t>1495</a:t>
            </a:r>
            <a:r>
              <a:rPr lang="zh-TW" altLang="en-US" sz="2400" smtClean="0">
                <a:latin typeface="Times New Roman" panose="02020603050405020304" pitchFamily="18" charset="0"/>
              </a:rPr>
              <a:t>: </a:t>
            </a:r>
            <a:r>
              <a:rPr lang="en-US" altLang="zh-TW" sz="2400" smtClean="0">
                <a:latin typeface="Times New Roman" panose="02020603050405020304" pitchFamily="18" charset="0"/>
              </a:rPr>
              <a:t>Bubbles and Buckets</a:t>
            </a:r>
            <a:endParaRPr lang="en-US" altLang="zh-TW" sz="2400" smtClean="0">
              <a:latin typeface="Times New Roman" panose="02020603050405020304" pitchFamily="18" charset="0"/>
              <a:ea typeface="新細明體" panose="02020500000000000000" pitchFamily="18" charset="-120"/>
            </a:endParaRPr>
          </a:p>
          <a:p>
            <a:pPr eaLnBrk="1" hangingPunct="1"/>
            <a:r>
              <a:rPr lang="zh-TW" altLang="en-US" sz="2400" b="1" smtClean="0">
                <a:solidFill>
                  <a:srgbClr val="3BA943"/>
                </a:solidFill>
                <a:latin typeface="Times New Roman" panose="02020603050405020304" pitchFamily="18" charset="0"/>
              </a:rPr>
              <a:t>解題者：</a:t>
            </a:r>
            <a:r>
              <a:rPr lang="zh-TW" altLang="en-US" sz="2400" smtClean="0">
                <a:latin typeface="Times New Roman" panose="02020603050405020304" pitchFamily="18" charset="0"/>
              </a:rPr>
              <a:t>林鑫成</a:t>
            </a:r>
            <a:endParaRPr lang="zh-TW" altLang="en-US" sz="2400" smtClean="0">
              <a:latin typeface="Times New Roman" panose="02020603050405020304" pitchFamily="18" charset="0"/>
              <a:ea typeface="新細明體" panose="02020500000000000000" pitchFamily="18" charset="-120"/>
            </a:endParaRPr>
          </a:p>
          <a:p>
            <a:pPr eaLnBrk="1" hangingPunct="1"/>
            <a:r>
              <a:rPr lang="zh-TW" altLang="en-US" sz="2400" b="1" smtClean="0">
                <a:solidFill>
                  <a:srgbClr val="3BA943"/>
                </a:solidFill>
                <a:latin typeface="Times New Roman" panose="02020603050405020304" pitchFamily="18" charset="0"/>
              </a:rPr>
              <a:t>解題日期：</a:t>
            </a:r>
            <a:r>
              <a:rPr lang="zh-TW" altLang="en-US" sz="2400" smtClean="0">
                <a:latin typeface="Times New Roman" panose="02020603050405020304" pitchFamily="18" charset="0"/>
              </a:rPr>
              <a:t>20</a:t>
            </a:r>
            <a:r>
              <a:rPr lang="en-US" altLang="zh-TW" sz="2400" smtClean="0">
                <a:latin typeface="Times New Roman" panose="02020603050405020304" pitchFamily="18" charset="0"/>
              </a:rPr>
              <a:t>21</a:t>
            </a:r>
            <a:r>
              <a:rPr lang="zh-TW" altLang="en-US" sz="2400" smtClean="0">
                <a:latin typeface="Times New Roman" panose="02020603050405020304" pitchFamily="18" charset="0"/>
              </a:rPr>
              <a:t>年</a:t>
            </a:r>
            <a:r>
              <a:rPr lang="en-US" altLang="zh-TW" sz="2400" smtClean="0">
                <a:latin typeface="Times New Roman" panose="02020603050405020304" pitchFamily="18" charset="0"/>
              </a:rPr>
              <a:t>3</a:t>
            </a:r>
            <a:r>
              <a:rPr lang="zh-TW" altLang="en-US" sz="2400" smtClean="0">
                <a:latin typeface="Times New Roman" panose="02020603050405020304" pitchFamily="18" charset="0"/>
              </a:rPr>
              <a:t>月</a:t>
            </a:r>
            <a:r>
              <a:rPr lang="en-US" altLang="zh-TW" sz="2400" smtClean="0">
                <a:latin typeface="Times New Roman" panose="02020603050405020304" pitchFamily="18" charset="0"/>
              </a:rPr>
              <a:t>23</a:t>
            </a:r>
            <a:r>
              <a:rPr lang="zh-TW" altLang="en-US" sz="2400" smtClean="0">
                <a:latin typeface="Times New Roman" panose="02020603050405020304" pitchFamily="18" charset="0"/>
              </a:rPr>
              <a:t>日</a:t>
            </a:r>
            <a:endParaRPr lang="zh-TW" altLang="en-US" sz="2400" smtClean="0">
              <a:latin typeface="Times New Roman" panose="02020603050405020304" pitchFamily="18" charset="0"/>
              <a:ea typeface="新細明體" panose="02020500000000000000" pitchFamily="18" charset="-120"/>
            </a:endParaRPr>
          </a:p>
          <a:p>
            <a:pPr eaLnBrk="1" hangingPunct="1"/>
            <a:r>
              <a:rPr lang="zh-TW" altLang="en-US" sz="2400" b="1" smtClean="0">
                <a:solidFill>
                  <a:srgbClr val="3BA943"/>
                </a:solidFill>
                <a:latin typeface="Times New Roman" panose="02020603050405020304" pitchFamily="18" charset="0"/>
              </a:rPr>
              <a:t>題意：</a:t>
            </a:r>
            <a:r>
              <a:rPr lang="zh-TW" altLang="en-US" sz="2400" smtClean="0">
                <a:latin typeface="Times New Roman" panose="02020603050405020304" pitchFamily="18" charset="0"/>
              </a:rPr>
              <a:t>給定含有</a:t>
            </a:r>
            <a:r>
              <a:rPr lang="en-US" altLang="zh-TW" sz="2400" smtClean="0">
                <a:latin typeface="Times New Roman" panose="02020603050405020304" pitchFamily="18" charset="0"/>
              </a:rPr>
              <a:t>N</a:t>
            </a:r>
            <a:r>
              <a:rPr lang="zh-TW" altLang="en-US" sz="2400" smtClean="0">
                <a:latin typeface="Times New Roman" panose="02020603050405020304" pitchFamily="18" charset="0"/>
              </a:rPr>
              <a:t>個數 </a:t>
            </a:r>
            <a:r>
              <a:rPr lang="en-US" altLang="zh-TW" sz="2400" smtClean="0">
                <a:latin typeface="Times New Roman" panose="02020603050405020304" pitchFamily="18" charset="0"/>
              </a:rPr>
              <a:t>(</a:t>
            </a:r>
            <a:r>
              <a:rPr lang="zh-TW" altLang="en-US" sz="2400" smtClean="0">
                <a:latin typeface="Times New Roman" panose="02020603050405020304" pitchFamily="18" charset="0"/>
              </a:rPr>
              <a:t>非重複數字</a:t>
            </a:r>
            <a:r>
              <a:rPr lang="en-US" altLang="zh-TW" sz="2400" smtClean="0">
                <a:latin typeface="Times New Roman" panose="02020603050405020304" pitchFamily="18" charset="0"/>
              </a:rPr>
              <a:t>)</a:t>
            </a:r>
            <a:r>
              <a:rPr lang="zh-TW" altLang="en-US" sz="2400" smtClean="0">
                <a:latin typeface="Times New Roman" panose="02020603050405020304" pitchFamily="18" charset="0"/>
              </a:rPr>
              <a:t>的排列， </a:t>
            </a:r>
            <a:r>
              <a:rPr lang="en-US" altLang="zh-TW" sz="2400" smtClean="0">
                <a:latin typeface="Times New Roman" panose="02020603050405020304" pitchFamily="18" charset="0"/>
              </a:rPr>
              <a:t>2</a:t>
            </a:r>
            <a:r>
              <a:rPr lang="en-US" altLang="zh-TW" sz="2400" smtClean="0">
                <a:latin typeface="Times New Roman" panose="02020603050405020304" pitchFamily="18" charset="0"/>
                <a:sym typeface="Symbol" panose="05050102010706020507" pitchFamily="18" charset="2"/>
              </a:rPr>
              <a:t></a:t>
            </a:r>
            <a:r>
              <a:rPr lang="en-US" altLang="zh-TW" sz="2400" smtClean="0">
                <a:latin typeface="Times New Roman" panose="02020603050405020304" pitchFamily="18" charset="0"/>
              </a:rPr>
              <a:t>N</a:t>
            </a:r>
            <a:r>
              <a:rPr lang="en-US" altLang="zh-TW" sz="2400" smtClean="0">
                <a:latin typeface="Times New Roman" panose="02020603050405020304" pitchFamily="18" charset="0"/>
                <a:sym typeface="Symbol" panose="05050102010706020507" pitchFamily="18" charset="2"/>
              </a:rPr>
              <a:t></a:t>
            </a:r>
            <a:r>
              <a:rPr lang="en-US" altLang="zh-TW" sz="2400" smtClean="0">
                <a:latin typeface="Times New Roman" panose="02020603050405020304" pitchFamily="18" charset="0"/>
              </a:rPr>
              <a:t>10</a:t>
            </a:r>
            <a:r>
              <a:rPr lang="en-US" altLang="zh-TW" sz="2400" baseline="30000" smtClean="0">
                <a:latin typeface="Times New Roman" panose="02020603050405020304" pitchFamily="18" charset="0"/>
              </a:rPr>
              <a:t>5</a:t>
            </a:r>
            <a:r>
              <a:rPr lang="zh-TW" altLang="en-US" sz="2400" smtClean="0">
                <a:latin typeface="Times New Roman" panose="02020603050405020304" pitchFamily="18" charset="0"/>
              </a:rPr>
              <a:t>，</a:t>
            </a:r>
            <a:r>
              <a:rPr lang="en-US" altLang="zh-TW" sz="2400" smtClean="0">
                <a:latin typeface="Times New Roman" panose="02020603050405020304" pitchFamily="18" charset="0"/>
              </a:rPr>
              <a:t/>
            </a:r>
            <a:br>
              <a:rPr lang="en-US" altLang="zh-TW" sz="2400" smtClean="0">
                <a:latin typeface="Times New Roman" panose="02020603050405020304" pitchFamily="18" charset="0"/>
              </a:rPr>
            </a:br>
            <a:r>
              <a:rPr lang="zh-TW" altLang="en-US" sz="2400" smtClean="0">
                <a:latin typeface="Times New Roman" panose="02020603050405020304" pitchFamily="18" charset="0"/>
              </a:rPr>
              <a:t>求出鄰近兩兩交換後，轉換成由小到大的排列所需的交換次數，並判斷</a:t>
            </a:r>
            <a:r>
              <a:rPr lang="zh-TW" altLang="en-US" sz="2400" smtClean="0">
                <a:latin typeface="Times New Roman" panose="02020603050405020304" pitchFamily="18" charset="0"/>
                <a:sym typeface="Wingdings" panose="05000000000000000000" pitchFamily="2" charset="2"/>
              </a:rPr>
              <a:t>交換次數的奇偶性，輸出對應的人名。</a:t>
            </a:r>
            <a:endParaRPr lang="en-US" altLang="zh-TW" sz="2400" smtClean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C84D1B90-CE76-41A8-8A8D-6AE23AFCC966}" type="slidenum">
              <a:rPr kumimoji="0" lang="zh-TW" altLang="en-US" sz="1400" smtClean="0">
                <a:solidFill>
                  <a:schemeClr val="accent1"/>
                </a:solidFill>
                <a:ea typeface="新細明體" panose="02020500000000000000" pitchFamily="18" charset="-12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2</a:t>
            </a:fld>
            <a:endParaRPr kumimoji="0" lang="en-US" altLang="zh-TW" sz="1400" smtClean="0">
              <a:solidFill>
                <a:schemeClr val="accent1"/>
              </a:solidFill>
              <a:ea typeface="新細明體" panose="02020500000000000000" pitchFamily="18" charset="-120"/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685800"/>
            <a:ext cx="8077200" cy="56229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zh-TW" altLang="en-US" sz="2400" b="1" smtClean="0">
                <a:solidFill>
                  <a:srgbClr val="3BA943"/>
                </a:solidFill>
                <a:latin typeface="Times New Roman" panose="02020603050405020304" pitchFamily="18" charset="0"/>
              </a:rPr>
              <a:t>題意範例：</a:t>
            </a:r>
            <a:r>
              <a:rPr lang="zh-TW" altLang="en-US" sz="2400" smtClean="0">
                <a:solidFill>
                  <a:srgbClr val="3BA943"/>
                </a:solidFill>
                <a:latin typeface="Times New Roman" panose="02020603050405020304" pitchFamily="18" charset="0"/>
              </a:rPr>
              <a:t>  </a:t>
            </a:r>
            <a:r>
              <a:rPr lang="en-US" altLang="zh-TW" sz="2400" smtClean="0">
                <a:solidFill>
                  <a:srgbClr val="3BA943"/>
                </a:solidFill>
                <a:latin typeface="Times New Roman" panose="02020603050405020304" pitchFamily="18" charset="0"/>
              </a:rPr>
              <a:t/>
            </a:r>
            <a:br>
              <a:rPr lang="en-US" altLang="zh-TW" sz="2400" smtClean="0">
                <a:solidFill>
                  <a:srgbClr val="3BA943"/>
                </a:solidFill>
                <a:latin typeface="Times New Roman" panose="02020603050405020304" pitchFamily="18" charset="0"/>
              </a:rPr>
            </a:br>
            <a:r>
              <a:rPr lang="en-US" altLang="zh-TW" sz="2400" smtClean="0">
                <a:latin typeface="Times New Roman" panose="02020603050405020304" pitchFamily="18" charset="0"/>
              </a:rPr>
              <a:t>5 1 5 3 4 2</a:t>
            </a:r>
            <a:r>
              <a:rPr lang="zh-TW" altLang="zh-TW" sz="2400" smtClean="0">
                <a:latin typeface="Times New Roman" panose="02020603050405020304" pitchFamily="18" charset="0"/>
              </a:rPr>
              <a:t>     </a:t>
            </a:r>
            <a:r>
              <a:rPr lang="en-US" altLang="zh-TW" sz="2400" smtClean="0">
                <a:latin typeface="Times New Roman" panose="02020603050405020304" pitchFamily="18" charset="0"/>
                <a:sym typeface="Wingdings" panose="05000000000000000000" pitchFamily="2" charset="2"/>
              </a:rPr>
              <a:t></a:t>
            </a:r>
            <a:r>
              <a:rPr lang="zh-TW" altLang="zh-TW" sz="2400" smtClean="0">
                <a:latin typeface="Times New Roman" panose="02020603050405020304" pitchFamily="18" charset="0"/>
              </a:rPr>
              <a:t> </a:t>
            </a:r>
            <a:r>
              <a:rPr lang="en-US" altLang="zh-TW" sz="2400" smtClean="0">
                <a:latin typeface="Times New Roman" panose="02020603050405020304" pitchFamily="18" charset="0"/>
              </a:rPr>
              <a:t>Marcelo 5 </a:t>
            </a:r>
            <a:r>
              <a:rPr lang="zh-TW" altLang="zh-TW" sz="2400" smtClean="0">
                <a:latin typeface="Times New Roman" panose="02020603050405020304" pitchFamily="18" charset="0"/>
              </a:rPr>
              <a:t/>
            </a:r>
            <a:br>
              <a:rPr lang="zh-TW" altLang="zh-TW" sz="2400" smtClean="0">
                <a:latin typeface="Times New Roman" panose="02020603050405020304" pitchFamily="18" charset="0"/>
              </a:rPr>
            </a:br>
            <a:r>
              <a:rPr lang="en-US" altLang="zh-TW" sz="2400" smtClean="0">
                <a:latin typeface="Times New Roman" panose="02020603050405020304" pitchFamily="18" charset="0"/>
              </a:rPr>
              <a:t>5 5 1 3 4 2 </a:t>
            </a:r>
            <a:r>
              <a:rPr lang="zh-TW" altLang="en-US" sz="2400" smtClean="0">
                <a:latin typeface="Times New Roman" panose="02020603050405020304" pitchFamily="18" charset="0"/>
              </a:rPr>
              <a:t>    </a:t>
            </a:r>
            <a:r>
              <a:rPr lang="en-US" altLang="zh-TW" sz="2400" smtClean="0">
                <a:latin typeface="Times New Roman" panose="02020603050405020304" pitchFamily="18" charset="0"/>
                <a:sym typeface="Wingdings" panose="05000000000000000000" pitchFamily="2" charset="2"/>
              </a:rPr>
              <a:t></a:t>
            </a:r>
            <a:r>
              <a:rPr lang="zh-TW" altLang="zh-TW" sz="2400" smtClean="0">
                <a:latin typeface="Times New Roman" panose="02020603050405020304" pitchFamily="18" charset="0"/>
              </a:rPr>
              <a:t> </a:t>
            </a:r>
            <a:r>
              <a:rPr lang="en-US" altLang="zh-TW" sz="2400" smtClean="0">
                <a:latin typeface="Times New Roman" panose="02020603050405020304" pitchFamily="18" charset="0"/>
              </a:rPr>
              <a:t>Carlos 6</a:t>
            </a:r>
            <a:endParaRPr lang="zh-TW" altLang="en-US" sz="2400" smtClean="0">
              <a:solidFill>
                <a:srgbClr val="3BA943"/>
              </a:solidFill>
              <a:latin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zh-TW" altLang="en-US" sz="2400" b="1" smtClean="0">
                <a:solidFill>
                  <a:srgbClr val="3BA943"/>
                </a:solidFill>
                <a:latin typeface="Times New Roman" panose="02020603050405020304" pitchFamily="18" charset="0"/>
              </a:rPr>
              <a:t>解法：</a:t>
            </a:r>
            <a:r>
              <a:rPr lang="zh-TW" altLang="en-US" sz="2400" smtClean="0">
                <a:latin typeface="Times New Roman" panose="02020603050405020304" pitchFamily="18" charset="0"/>
                <a:sym typeface="Wingdings" panose="05000000000000000000" pitchFamily="2" charset="2"/>
              </a:rPr>
              <a:t>雖然題目名稱中有</a:t>
            </a:r>
            <a:r>
              <a:rPr lang="en-US" altLang="zh-TW" sz="2400" smtClean="0">
                <a:latin typeface="Times New Roman" panose="02020603050405020304" pitchFamily="18" charset="0"/>
                <a:sym typeface="Wingdings" panose="05000000000000000000" pitchFamily="2" charset="2"/>
              </a:rPr>
              <a:t>bubble</a:t>
            </a:r>
            <a:r>
              <a:rPr lang="zh-TW" altLang="en-US" sz="2400" smtClean="0">
                <a:latin typeface="Times New Roman" panose="02020603050405020304" pitchFamily="18" charset="0"/>
                <a:sym typeface="Wingdings" panose="05000000000000000000" pitchFamily="2" charset="2"/>
              </a:rPr>
              <a:t>，題目的描述也幾乎與</a:t>
            </a:r>
            <a:r>
              <a:rPr lang="en-US" altLang="zh-TW" sz="2400" smtClean="0">
                <a:latin typeface="Times New Roman" panose="02020603050405020304" pitchFamily="18" charset="0"/>
                <a:sym typeface="Wingdings" panose="05000000000000000000" pitchFamily="2" charset="2"/>
              </a:rPr>
              <a:t>bubble sort</a:t>
            </a:r>
            <a:r>
              <a:rPr lang="zh-TW" altLang="en-US" sz="2400" smtClean="0">
                <a:latin typeface="Times New Roman" panose="02020603050405020304" pitchFamily="18" charset="0"/>
                <a:sym typeface="Wingdings" panose="05000000000000000000" pitchFamily="2" charset="2"/>
              </a:rPr>
              <a:t>的方式相同，但使用</a:t>
            </a:r>
            <a:r>
              <a:rPr lang="en-US" altLang="zh-TW" sz="2400" smtClean="0">
                <a:latin typeface="Times New Roman" panose="02020603050405020304" pitchFamily="18" charset="0"/>
                <a:sym typeface="Wingdings" panose="05000000000000000000" pitchFamily="2" charset="2"/>
              </a:rPr>
              <a:t>bubble</a:t>
            </a:r>
            <a:r>
              <a:rPr lang="zh-TW" altLang="en-US" sz="2400" smtClean="0">
                <a:latin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altLang="zh-TW" sz="2400" smtClean="0">
                <a:latin typeface="Times New Roman" panose="02020603050405020304" pitchFamily="18" charset="0"/>
                <a:sym typeface="Wingdings" panose="05000000000000000000" pitchFamily="2" charset="2"/>
              </a:rPr>
              <a:t>sort</a:t>
            </a:r>
            <a:r>
              <a:rPr lang="zh-TW" altLang="en-US" sz="2400" smtClean="0">
                <a:latin typeface="Times New Roman" panose="02020603050405020304" pitchFamily="18" charset="0"/>
                <a:sym typeface="Wingdings" panose="05000000000000000000" pitchFamily="2" charset="2"/>
              </a:rPr>
              <a:t>卻會超時，因此要使用時間複雜度更低的</a:t>
            </a:r>
            <a:r>
              <a:rPr lang="en-US" altLang="zh-TW" sz="2400" smtClean="0">
                <a:latin typeface="Times New Roman" panose="02020603050405020304" pitchFamily="18" charset="0"/>
                <a:sym typeface="Wingdings" panose="05000000000000000000" pitchFamily="2" charset="2"/>
              </a:rPr>
              <a:t>merge</a:t>
            </a:r>
            <a:r>
              <a:rPr lang="zh-TW" altLang="en-US" sz="2400" smtClean="0">
                <a:latin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altLang="zh-TW" sz="2400" smtClean="0">
                <a:latin typeface="Times New Roman" panose="02020603050405020304" pitchFamily="18" charset="0"/>
                <a:sym typeface="Wingdings" panose="05000000000000000000" pitchFamily="2" charset="2"/>
              </a:rPr>
              <a:t>sort</a:t>
            </a:r>
            <a:r>
              <a:rPr lang="zh-TW" altLang="en-US" sz="2400" smtClean="0">
                <a:latin typeface="Times New Roman" panose="02020603050405020304" pitchFamily="18" charset="0"/>
                <a:sym typeface="Wingdings" panose="05000000000000000000" pitchFamily="2" charset="2"/>
              </a:rPr>
              <a:t>來計算交換次數。</a:t>
            </a:r>
            <a:endParaRPr lang="zh-TW" altLang="en-US" sz="2400" b="1" smtClean="0">
              <a:solidFill>
                <a:srgbClr val="3BA943"/>
              </a:solidFill>
              <a:latin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zh-TW" altLang="en-US" sz="2400" b="1" smtClean="0">
                <a:solidFill>
                  <a:srgbClr val="3BA943"/>
                </a:solidFill>
                <a:latin typeface="Times New Roman" panose="02020603050405020304" pitchFamily="18" charset="0"/>
              </a:rPr>
              <a:t>解法範例：</a:t>
            </a:r>
            <a:r>
              <a:rPr lang="en-US" altLang="zh-TW" sz="2400" b="1" smtClean="0">
                <a:solidFill>
                  <a:srgbClr val="3BA943"/>
                </a:solidFill>
                <a:latin typeface="Times New Roman" panose="02020603050405020304" pitchFamily="18" charset="0"/>
                <a:sym typeface="Wingdings" panose="05000000000000000000" pitchFamily="2" charset="2"/>
              </a:rPr>
              <a:t/>
            </a:r>
            <a:br>
              <a:rPr lang="en-US" altLang="zh-TW" sz="2400" b="1" smtClean="0">
                <a:solidFill>
                  <a:srgbClr val="3BA943"/>
                </a:solidFill>
                <a:latin typeface="Times New Roman" panose="02020603050405020304" pitchFamily="18" charset="0"/>
                <a:sym typeface="Wingdings" panose="05000000000000000000" pitchFamily="2" charset="2"/>
              </a:rPr>
            </a:br>
            <a:r>
              <a:rPr lang="en-US" altLang="zh-TW" sz="2400" smtClean="0">
                <a:latin typeface="Times New Roman" panose="02020603050405020304" pitchFamily="18" charset="0"/>
              </a:rPr>
              <a:t>Merge sort:</a:t>
            </a:r>
            <a:br>
              <a:rPr lang="en-US" altLang="zh-TW" sz="2400" smtClean="0">
                <a:latin typeface="Times New Roman" panose="02020603050405020304" pitchFamily="18" charset="0"/>
              </a:rPr>
            </a:br>
            <a:r>
              <a:rPr lang="en-US" altLang="zh-TW" sz="2400" smtClean="0">
                <a:latin typeface="Times New Roman" panose="02020603050405020304" pitchFamily="18" charset="0"/>
              </a:rPr>
              <a:t>1.</a:t>
            </a:r>
            <a:r>
              <a:rPr lang="zh-TW" altLang="en-US" sz="2400" smtClean="0">
                <a:latin typeface="Times New Roman" panose="02020603050405020304" pitchFamily="18" charset="0"/>
              </a:rPr>
              <a:t>將陣列切成小塊</a:t>
            </a:r>
            <a:r>
              <a:rPr lang="en-US" altLang="zh-TW" sz="2400" smtClean="0">
                <a:latin typeface="Times New Roman" panose="02020603050405020304" pitchFamily="18" charset="0"/>
              </a:rPr>
              <a:t/>
            </a:r>
            <a:br>
              <a:rPr lang="en-US" altLang="zh-TW" sz="2400" smtClean="0">
                <a:latin typeface="Times New Roman" panose="02020603050405020304" pitchFamily="18" charset="0"/>
              </a:rPr>
            </a:br>
            <a:r>
              <a:rPr lang="en-US" altLang="zh-TW" sz="2400" smtClean="0">
                <a:latin typeface="Times New Roman" panose="02020603050405020304" pitchFamily="18" charset="0"/>
              </a:rPr>
              <a:t>2.</a:t>
            </a:r>
            <a:r>
              <a:rPr lang="zh-TW" altLang="en-US" sz="2400" smtClean="0">
                <a:latin typeface="Times New Roman" panose="02020603050405020304" pitchFamily="18" charset="0"/>
              </a:rPr>
              <a:t>將每個小塊的陣列</a:t>
            </a:r>
            <a:endParaRPr lang="en-US" altLang="zh-TW" sz="2400" smtClean="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zh-TW" altLang="en-US" sz="2400" smtClean="0">
                <a:latin typeface="Times New Roman" panose="02020603050405020304" pitchFamily="18" charset="0"/>
              </a:rPr>
              <a:t>        按照大小順序組合</a:t>
            </a:r>
            <a:endParaRPr lang="en-US" altLang="zh-TW" sz="2400" smtClean="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</a:pPr>
            <a:endParaRPr lang="zh-TW" altLang="en-US" sz="2400" smtClean="0">
              <a:latin typeface="Times New Roman" panose="02020603050405020304" pitchFamily="18" charset="0"/>
            </a:endParaRPr>
          </a:p>
        </p:txBody>
      </p:sp>
      <p:pic>
        <p:nvPicPr>
          <p:cNvPr id="6148" name="Picture 2" descr="C:\Users\super\Desktop\高等助教\報告\89739372-a37af680-dab2-11ea-9f27-2718fd2535c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250" y="2895600"/>
            <a:ext cx="3929063" cy="3773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FA39138-7A39-416C-9D53-20238E416C45}" type="slidenum">
              <a:rPr kumimoji="0" lang="zh-TW" altLang="en-US" sz="1400" smtClean="0">
                <a:solidFill>
                  <a:schemeClr val="accent1"/>
                </a:solidFill>
                <a:ea typeface="新細明體" panose="02020500000000000000" pitchFamily="18" charset="-12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3</a:t>
            </a:fld>
            <a:endParaRPr kumimoji="0" lang="en-US" altLang="zh-TW" sz="1400" smtClean="0">
              <a:solidFill>
                <a:schemeClr val="accent1"/>
              </a:solidFill>
              <a:ea typeface="新細明體" panose="02020500000000000000" pitchFamily="18" charset="-120"/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685800"/>
            <a:ext cx="8077200" cy="61722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sz="2400" smtClean="0">
                <a:latin typeface="Times New Roman" panose="02020603050405020304" pitchFamily="18" charset="0"/>
              </a:rPr>
              <a:t>Merge sort</a:t>
            </a:r>
            <a:r>
              <a:rPr lang="zh-TW" altLang="en-US" sz="2400" smtClean="0">
                <a:latin typeface="Times New Roman" panose="02020603050405020304" pitchFamily="18" charset="0"/>
              </a:rPr>
              <a:t>計算交換次數</a:t>
            </a:r>
            <a:r>
              <a:rPr lang="en-US" altLang="zh-TW" sz="2400" smtClean="0">
                <a:latin typeface="Times New Roman" panose="02020603050405020304" pitchFamily="18" charset="0"/>
              </a:rPr>
              <a:t>:</a:t>
            </a:r>
          </a:p>
          <a:p>
            <a:pPr eaLnBrk="1" hangingPunct="1">
              <a:lnSpc>
                <a:spcPct val="90000"/>
              </a:lnSpc>
            </a:pPr>
            <a:endParaRPr lang="en-US" altLang="zh-TW" sz="2400" smtClean="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</a:pPr>
            <a:endParaRPr lang="en-US" altLang="zh-TW" sz="2400" smtClean="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</a:pPr>
            <a:endParaRPr lang="en-US" altLang="zh-TW" sz="2400" smtClean="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</a:pPr>
            <a:endParaRPr lang="en-US" altLang="zh-TW" sz="2400" smtClean="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</a:pPr>
            <a:endParaRPr lang="en-US" altLang="zh-TW" sz="2400" smtClean="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endParaRPr lang="en-US" altLang="zh-TW" sz="2400" smtClean="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zh-TW" altLang="en-US" sz="2400" smtClean="0">
                <a:latin typeface="Times New Roman" panose="02020603050405020304" pitchFamily="18" charset="0"/>
              </a:rPr>
              <a:t>在合併時，若挑選到左邊索引較小的數字，相當於把數字放在原地，並沒有交換數字。</a:t>
            </a:r>
            <a:endParaRPr lang="en-US" altLang="zh-TW" sz="2400" smtClean="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zh-TW" altLang="en-US" sz="2400" smtClean="0">
                <a:solidFill>
                  <a:srgbClr val="FF0000"/>
                </a:solidFill>
                <a:latin typeface="Times New Roman" panose="02020603050405020304" pitchFamily="18" charset="0"/>
              </a:rPr>
              <a:t>若挑選到右邊索引較大的數字，相當於將右邊的數字經過數次交換後換到左邊正確的位置。</a:t>
            </a:r>
            <a:endParaRPr lang="en-US" altLang="zh-TW" sz="2400" smtClean="0">
              <a:solidFill>
                <a:srgbClr val="FF0000"/>
              </a:solidFill>
              <a:latin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zh-TW" altLang="en-US" sz="2400" smtClean="0">
                <a:latin typeface="Times New Roman" panose="02020603050405020304" pitchFamily="18" charset="0"/>
              </a:rPr>
              <a:t>通常在合併時會記下左邊目前比較的位置及右邊目前比較的位置，還有中間的位置，以方便合併進行。當挑選到右邊的數字時，相當於</a:t>
            </a:r>
            <a:r>
              <a:rPr lang="zh-TW" altLang="en-US" sz="2400" smtClean="0">
                <a:solidFill>
                  <a:srgbClr val="FF0000"/>
                </a:solidFill>
                <a:latin typeface="Times New Roman" panose="02020603050405020304" pitchFamily="18" charset="0"/>
              </a:rPr>
              <a:t>右邊的數字越過所有左邊剩餘的數字</a:t>
            </a:r>
            <a:r>
              <a:rPr lang="zh-TW" altLang="en-US" sz="2400" smtClean="0">
                <a:latin typeface="Times New Roman" panose="02020603050405020304" pitchFamily="18" charset="0"/>
              </a:rPr>
              <a:t>，放到正確的位置，而左邊總共剩 </a:t>
            </a:r>
            <a:r>
              <a:rPr lang="en-US" altLang="zh-TW" sz="2400" smtClean="0">
                <a:solidFill>
                  <a:srgbClr val="FF0000"/>
                </a:solidFill>
                <a:latin typeface="Times New Roman" panose="02020603050405020304" pitchFamily="18" charset="0"/>
              </a:rPr>
              <a:t>mid-left+1</a:t>
            </a:r>
            <a:r>
              <a:rPr lang="zh-TW" altLang="en-US" sz="2400" smtClean="0">
                <a:latin typeface="Times New Roman" panose="02020603050405020304" pitchFamily="18" charset="0"/>
              </a:rPr>
              <a:t>個數字，此即是選到右邊的數字時的交換次數。</a:t>
            </a:r>
            <a:endParaRPr lang="en-US" altLang="zh-TW" sz="2400" smtClean="0">
              <a:latin typeface="Times New Roman" panose="02020603050405020304" pitchFamily="18" charset="0"/>
            </a:endParaRPr>
          </a:p>
        </p:txBody>
      </p:sp>
      <p:pic>
        <p:nvPicPr>
          <p:cNvPr id="8196" name="Picture 4" descr="C:\Users\super\Desktop\高等助教\報告\未命名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7550" y="1071563"/>
            <a:ext cx="5227638" cy="2414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42A8C2B8-888C-4F77-BB3C-894F749B1692}" type="slidenum">
              <a:rPr kumimoji="0" lang="zh-TW" altLang="en-US" sz="1400" smtClean="0">
                <a:solidFill>
                  <a:schemeClr val="accent1"/>
                </a:solidFill>
                <a:ea typeface="新細明體" panose="02020500000000000000" pitchFamily="18" charset="-12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4</a:t>
            </a:fld>
            <a:endParaRPr kumimoji="0" lang="en-US" altLang="zh-TW" sz="1400" smtClean="0">
              <a:solidFill>
                <a:schemeClr val="accent1"/>
              </a:solidFill>
              <a:ea typeface="新細明體" panose="02020500000000000000" pitchFamily="18" charset="-120"/>
            </a:endParaRP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685800"/>
            <a:ext cx="8077200" cy="56229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endParaRPr lang="en-US" altLang="zh-TW" sz="2400" smtClean="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</a:pPr>
            <a:endParaRPr lang="en-US" altLang="zh-TW" sz="2400" smtClean="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</a:pPr>
            <a:endParaRPr lang="en-US" altLang="zh-TW" sz="2400" smtClean="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</a:pPr>
            <a:endParaRPr lang="en-US" altLang="zh-TW" sz="2400" smtClean="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</a:pPr>
            <a:endParaRPr lang="en-US" altLang="zh-TW" sz="2400" smtClean="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</a:pPr>
            <a:endParaRPr lang="en-US" altLang="zh-TW" sz="2400" smtClean="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</a:pPr>
            <a:endParaRPr lang="en-US" altLang="zh-TW" sz="2400" smtClean="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zh-TW" altLang="en-US" sz="2400" smtClean="0">
                <a:latin typeface="Times New Roman" panose="02020603050405020304" pitchFamily="18" charset="0"/>
              </a:rPr>
              <a:t>利用</a:t>
            </a:r>
            <a:r>
              <a:rPr lang="en-US" altLang="zh-TW" sz="2400" smtClean="0">
                <a:latin typeface="Times New Roman" panose="02020603050405020304" pitchFamily="18" charset="0"/>
              </a:rPr>
              <a:t>recursive</a:t>
            </a:r>
            <a:r>
              <a:rPr lang="zh-TW" altLang="en-US" sz="2400" smtClean="0">
                <a:latin typeface="Times New Roman" panose="02020603050405020304" pitchFamily="18" charset="0"/>
              </a:rPr>
              <a:t>實作</a:t>
            </a:r>
            <a:r>
              <a:rPr lang="en-US" altLang="zh-TW" sz="2400" smtClean="0">
                <a:latin typeface="Times New Roman" panose="02020603050405020304" pitchFamily="18" charset="0"/>
              </a:rPr>
              <a:t>merge sort </a:t>
            </a:r>
            <a:r>
              <a:rPr lang="zh-TW" altLang="en-US" sz="2400" smtClean="0">
                <a:latin typeface="Times New Roman" panose="02020603050405020304" pitchFamily="18" charset="0"/>
              </a:rPr>
              <a:t>後，在合併階段紀錄總共花費多少交換次數，最後判斷交換次數的奇偶性，按照題目輸出。</a:t>
            </a:r>
            <a:r>
              <a:rPr lang="en-US" altLang="zh-TW" sz="2400" smtClean="0">
                <a:latin typeface="Times New Roman" panose="02020603050405020304" pitchFamily="18" charset="0"/>
              </a:rPr>
              <a:t/>
            </a:r>
            <a:br>
              <a:rPr lang="en-US" altLang="zh-TW" sz="2400" smtClean="0">
                <a:latin typeface="Times New Roman" panose="02020603050405020304" pitchFamily="18" charset="0"/>
              </a:rPr>
            </a:br>
            <a:r>
              <a:rPr lang="en-US" altLang="zh-TW" sz="2400" smtClean="0">
                <a:latin typeface="Times New Roman" panose="02020603050405020304" pitchFamily="18" charset="0"/>
              </a:rPr>
              <a:t>Merge sort recursive:</a:t>
            </a:r>
            <a:br>
              <a:rPr lang="en-US" altLang="zh-TW" sz="2400" smtClean="0">
                <a:latin typeface="Times New Roman" panose="02020603050405020304" pitchFamily="18" charset="0"/>
              </a:rPr>
            </a:br>
            <a:r>
              <a:rPr lang="en-US" altLang="zh-TW" sz="2400" smtClean="0">
                <a:latin typeface="Times New Roman" panose="02020603050405020304" pitchFamily="18" charset="0"/>
              </a:rPr>
              <a:t>mergesort(array, left, mid) </a:t>
            </a:r>
            <a:br>
              <a:rPr lang="en-US" altLang="zh-TW" sz="2400" smtClean="0">
                <a:latin typeface="Times New Roman" panose="02020603050405020304" pitchFamily="18" charset="0"/>
              </a:rPr>
            </a:br>
            <a:r>
              <a:rPr lang="en-US" altLang="zh-TW" sz="2400" smtClean="0">
                <a:latin typeface="Times New Roman" panose="02020603050405020304" pitchFamily="18" charset="0"/>
              </a:rPr>
              <a:t>mergesort(array, mid+1, right)</a:t>
            </a:r>
            <a:br>
              <a:rPr lang="en-US" altLang="zh-TW" sz="2400" smtClean="0">
                <a:latin typeface="Times New Roman" panose="02020603050405020304" pitchFamily="18" charset="0"/>
              </a:rPr>
            </a:br>
            <a:r>
              <a:rPr lang="en-US" altLang="zh-TW" sz="2400" smtClean="0">
                <a:latin typeface="Times New Roman" panose="02020603050405020304" pitchFamily="18" charset="0"/>
              </a:rPr>
              <a:t>merge(array, left, mid, right)</a:t>
            </a:r>
            <a:endParaRPr lang="zh-TW" altLang="en-US" sz="2400" smtClean="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</a:pPr>
            <a:endParaRPr lang="zh-TW" altLang="en-US" sz="2400" smtClean="0">
              <a:latin typeface="Times New Roman" panose="02020603050405020304" pitchFamily="18" charset="0"/>
            </a:endParaRPr>
          </a:p>
        </p:txBody>
      </p:sp>
      <p:pic>
        <p:nvPicPr>
          <p:cNvPr id="10244" name="Picture 2" descr="C:\Users\super\Desktop\高等助教\報告\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8938" y="214313"/>
            <a:ext cx="3286125" cy="315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BE3F087F-E154-4D5B-AFAF-9E18826AA1EF}" type="slidenum">
              <a:rPr kumimoji="0" lang="zh-TW" altLang="en-US" sz="1400" smtClean="0">
                <a:solidFill>
                  <a:schemeClr val="accent1"/>
                </a:solidFill>
                <a:ea typeface="新細明體" panose="02020500000000000000" pitchFamily="18" charset="-12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5</a:t>
            </a:fld>
            <a:endParaRPr kumimoji="0" lang="en-US" altLang="zh-TW" sz="1400" smtClean="0">
              <a:solidFill>
                <a:schemeClr val="accent1"/>
              </a:solidFill>
              <a:ea typeface="新細明體" panose="02020500000000000000" pitchFamily="18" charset="-120"/>
            </a:endParaRP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685800"/>
            <a:ext cx="8077200" cy="56229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zh-TW" altLang="en-US" sz="2400" b="1" smtClean="0">
                <a:solidFill>
                  <a:srgbClr val="3BA943"/>
                </a:solidFill>
                <a:latin typeface="Times New Roman" panose="02020603050405020304" pitchFamily="18" charset="0"/>
              </a:rPr>
              <a:t>討論：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zh-TW" altLang="en-US" sz="2400" smtClean="0">
                <a:latin typeface="Times New Roman" panose="02020603050405020304" pitchFamily="18" charset="0"/>
              </a:rPr>
              <a:t>	</a:t>
            </a:r>
            <a:r>
              <a:rPr lang="en-US" altLang="zh-TW" sz="2400" smtClean="0">
                <a:latin typeface="Times New Roman" panose="02020603050405020304" pitchFamily="18" charset="0"/>
              </a:rPr>
              <a:t>(1) </a:t>
            </a:r>
            <a:r>
              <a:rPr lang="zh-TW" altLang="en-US" sz="2400" smtClean="0">
                <a:latin typeface="Times New Roman" panose="02020603050405020304" pitchFamily="18" charset="0"/>
              </a:rPr>
              <a:t>注意序列是由小到大排序</a:t>
            </a:r>
            <a:endParaRPr lang="en-US" altLang="zh-TW" sz="2400" smtClean="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zh-TW" altLang="en-US" sz="2400" smtClean="0">
                <a:latin typeface="Times New Roman" panose="02020603050405020304" pitchFamily="18" charset="0"/>
              </a:rPr>
              <a:t>	</a:t>
            </a:r>
            <a:r>
              <a:rPr lang="en-US" altLang="zh-TW" sz="2400" smtClean="0">
                <a:latin typeface="Times New Roman" panose="02020603050405020304" pitchFamily="18" charset="0"/>
              </a:rPr>
              <a:t>(2) </a:t>
            </a:r>
            <a:r>
              <a:rPr lang="zh-TW" altLang="en-US" sz="2400" smtClean="0">
                <a:latin typeface="Times New Roman" panose="02020603050405020304" pitchFamily="18" charset="0"/>
              </a:rPr>
              <a:t>序列元素數量很大需要用時間複雜度較低的演算法，   </a:t>
            </a:r>
            <a:r>
              <a:rPr lang="en-US" altLang="zh-TW" sz="2400" smtClean="0">
                <a:latin typeface="Times New Roman" panose="02020603050405020304" pitchFamily="18" charset="0"/>
              </a:rPr>
              <a:t>bubble sort</a:t>
            </a:r>
            <a:r>
              <a:rPr lang="zh-TW" altLang="en-US" sz="2400" smtClean="0">
                <a:latin typeface="Times New Roman" panose="02020603050405020304" pitchFamily="18" charset="0"/>
              </a:rPr>
              <a:t>的時間複雜度為</a:t>
            </a:r>
            <a:r>
              <a:rPr lang="en-US" altLang="zh-TW" sz="2400" smtClean="0">
                <a:latin typeface="Times New Roman" panose="02020603050405020304" pitchFamily="18" charset="0"/>
              </a:rPr>
              <a:t>O(n</a:t>
            </a:r>
            <a:r>
              <a:rPr lang="en-US" altLang="zh-TW" sz="2400" baseline="30000" smtClean="0">
                <a:latin typeface="Times New Roman" panose="02020603050405020304" pitchFamily="18" charset="0"/>
              </a:rPr>
              <a:t>2</a:t>
            </a:r>
            <a:r>
              <a:rPr lang="en-US" altLang="zh-TW" sz="2400" smtClean="0">
                <a:latin typeface="Times New Roman" panose="02020603050405020304" pitchFamily="18" charset="0"/>
              </a:rPr>
              <a:t>)</a:t>
            </a:r>
            <a:r>
              <a:rPr lang="zh-TW" altLang="en-US" sz="2400" smtClean="0">
                <a:latin typeface="Times New Roman" panose="02020603050405020304" pitchFamily="18" charset="0"/>
              </a:rPr>
              <a:t>，</a:t>
            </a:r>
            <a:r>
              <a:rPr lang="en-US" altLang="zh-TW" sz="2400" smtClean="0">
                <a:latin typeface="Times New Roman" panose="02020603050405020304" pitchFamily="18" charset="0"/>
              </a:rPr>
              <a:t>merge sort</a:t>
            </a:r>
            <a:r>
              <a:rPr lang="zh-TW" altLang="en-US" sz="2400" smtClean="0">
                <a:latin typeface="Times New Roman" panose="02020603050405020304" pitchFamily="18" charset="0"/>
              </a:rPr>
              <a:t>的時間複雜    度為</a:t>
            </a:r>
            <a:r>
              <a:rPr lang="en-US" altLang="zh-TW" sz="2400" smtClean="0">
                <a:latin typeface="Times New Roman" panose="02020603050405020304" pitchFamily="18" charset="0"/>
              </a:rPr>
              <a:t>O(nlogn)</a:t>
            </a:r>
            <a:endParaRPr lang="zh-TW" altLang="en-US" sz="2400" smtClean="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endParaRPr lang="zh-TW" altLang="en-US" sz="2400" smtClean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ends">
  <a:themeElements>
    <a:clrScheme name="Blends 2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ahoma"/>
        <a:ea typeface="標楷體"/>
        <a:cs typeface=""/>
      </a:majorFont>
      <a:minorFont>
        <a:latin typeface="Tahoma"/>
        <a:ea typeface="標楷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  <a:ea typeface="新細明體" pitchFamily="18" charset="-120"/>
          </a:defRPr>
        </a:defPPr>
      </a:lstStyle>
    </a:lnDef>
  </a:objectDefaults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Designs\Blends.pot</Template>
  <TotalTime>2614</TotalTime>
  <Words>232</Words>
  <Application>Microsoft Office PowerPoint</Application>
  <PresentationFormat>如螢幕大小 (4:3)</PresentationFormat>
  <Paragraphs>42</Paragraphs>
  <Slides>5</Slides>
  <Notes>5</Notes>
  <HiddenSlides>0</HiddenSlides>
  <MMClips>0</MMClips>
  <ScaleCrop>false</ScaleCrop>
  <HeadingPairs>
    <vt:vector size="6" baseType="variant">
      <vt:variant>
        <vt:lpstr>使用字型</vt:lpstr>
      </vt:variant>
      <vt:variant>
        <vt:i4>7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5</vt:i4>
      </vt:variant>
    </vt:vector>
  </HeadingPairs>
  <TitlesOfParts>
    <vt:vector size="13" baseType="lpstr">
      <vt:lpstr>Tahoma</vt:lpstr>
      <vt:lpstr>新細明體</vt:lpstr>
      <vt:lpstr>Arial</vt:lpstr>
      <vt:lpstr>標楷體</vt:lpstr>
      <vt:lpstr>Wingdings</vt:lpstr>
      <vt:lpstr>Times New Roman</vt:lpstr>
      <vt:lpstr>Symbol</vt:lpstr>
      <vt:lpstr>Blends</vt:lpstr>
      <vt:lpstr>11495: Bubbles and Buckets</vt:lpstr>
      <vt:lpstr>PowerPoint 簡報</vt:lpstr>
      <vt:lpstr>PowerPoint 簡報</vt:lpstr>
      <vt:lpstr>PowerPoint 簡報</vt:lpstr>
      <vt:lpstr>PowerPoint 簡報</vt:lpstr>
    </vt:vector>
  </TitlesOfParts>
  <Company>nsysu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 3 Greedy methods</dc:title>
  <dc:creator>cby</dc:creator>
  <cp:lastModifiedBy>S</cp:lastModifiedBy>
  <cp:revision>153</cp:revision>
  <dcterms:created xsi:type="dcterms:W3CDTF">1601-01-01T00:00:00Z</dcterms:created>
  <dcterms:modified xsi:type="dcterms:W3CDTF">2021-03-25T04:40:04Z</dcterms:modified>
</cp:coreProperties>
</file>