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0"/>
  </p:notesMasterIdLst>
  <p:sldIdLst>
    <p:sldId id="307" r:id="rId2"/>
    <p:sldId id="310" r:id="rId3"/>
    <p:sldId id="309" r:id="rId4"/>
    <p:sldId id="314" r:id="rId5"/>
    <p:sldId id="315" r:id="rId6"/>
    <p:sldId id="317" r:id="rId7"/>
    <p:sldId id="318" r:id="rId8"/>
    <p:sldId id="311" r:id="rId9"/>
  </p:sldIdLst>
  <p:sldSz cx="9144000" cy="6858000" type="screen4x3"/>
  <p:notesSz cx="6832600" cy="99631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BFBF"/>
    <a:srgbClr val="FF4747"/>
    <a:srgbClr val="F10101"/>
    <a:srgbClr val="FF5050"/>
    <a:srgbClr val="FFFFFF"/>
    <a:srgbClr val="CDCDCD"/>
    <a:srgbClr val="FFE267"/>
    <a:srgbClr val="3BA943"/>
    <a:srgbClr val="20C428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淺色樣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淺色樣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65" autoAdjust="0"/>
    <p:restoredTop sz="95494" autoAdjust="0"/>
  </p:normalViewPr>
  <p:slideViewPr>
    <p:cSldViewPr>
      <p:cViewPr varScale="1">
        <p:scale>
          <a:sx n="109" d="100"/>
          <a:sy n="109" d="100"/>
        </p:scale>
        <p:origin x="176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5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8.xml"/><Relationship Id="rId3" Type="http://schemas.openxmlformats.org/officeDocument/2006/relationships/slide" Target="slides/slide3.xml"/><Relationship Id="rId7" Type="http://schemas.openxmlformats.org/officeDocument/2006/relationships/slide" Target="slides/slide7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5" Type="http://schemas.openxmlformats.org/officeDocument/2006/relationships/slide" Target="slides/slide5.xml"/><Relationship Id="rId4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1913" y="0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5513" y="747713"/>
            <a:ext cx="4981575" cy="3735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1225" y="4732338"/>
            <a:ext cx="5010150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64675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1913" y="9464675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B41FAB7-77F6-4C52-B06E-684285C8667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000163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F2F3127-FE2C-40F3-9403-A8B31C2CFAE6}" type="slidenum">
              <a:rPr lang="zh-TW" altLang="en-US" sz="1200"/>
              <a:pPr eaLnBrk="1" hangingPunct="1"/>
              <a:t>1</a:t>
            </a:fld>
            <a:endParaRPr lang="en-US" altLang="zh-TW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6733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2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1162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3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9050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4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33691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5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7949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6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68637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7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5333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8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2677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9602D8-FB89-4FE9-9775-AA4EDA295DB5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2362200" y="6248400"/>
            <a:ext cx="4953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zh-TW" altLang="en-US"/>
              <a:t>1</a:t>
            </a:r>
            <a:endParaRPr lang="en-US" altLang="zh-TW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032FD31-2C27-40D7-8020-41BBC42427D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58702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86D60-10BE-44DC-8E3B-78A3450589A5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3F9BEB-24CD-4803-A5F3-5AC4DF6964A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73367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39641-2F70-420B-9078-45E2783C5BE1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63ECD4-3542-4741-A8D5-817A80B29F13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7125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7620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7244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D7635-E5D0-4FC0-B12A-BC52EF7509D4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E65B60-B948-4537-9FF8-D0BA2E473E2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64898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995B5-18CF-4208-BF13-FC5FDE11CDA7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BA00C5-6386-43A8-B4C4-5AC92944590E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07614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29264-01EB-4A0D-ADAD-6AA59D7585EB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86AE1D-D72B-45C2-B93E-90F98683CE9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47984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1B6E3-9C0A-41FF-87F1-2D6439BCE6BD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4AF8EE-5532-4E54-970E-B5FB3008424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30628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2E1B3-B82E-4160-A27F-4FCBB7473CFA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4F4AF3-9C62-4536-9510-C77CC70B07A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71778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51FD0-523E-44CD-BD94-ECF2F76FD529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6CA986-BF72-400A-AAAC-34B7FE8A5E5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97147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180EB-67F8-4D5A-A6EA-CF3110246DB2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6E4025-01EF-4155-A3F7-C984EAC00DA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51312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07175" y="381000"/>
            <a:ext cx="1947863" cy="57912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5692775" cy="579120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70A2AF-D376-493F-AB16-1179C2148E9D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12970B-1E8A-44B7-99C6-C0C2257C75C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44852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81000"/>
            <a:ext cx="77930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5240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D4AE525E-0EF1-43AF-B3F2-61E9809E340D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324600"/>
            <a:ext cx="495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400">
                <a:solidFill>
                  <a:schemeClr val="accent1"/>
                </a:solidFill>
              </a:defRPr>
            </a:lvl1pPr>
          </a:lstStyle>
          <a:p>
            <a:fld id="{1AA518DA-6B3B-4B8D-A24A-2752A068269C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285E2E13-F15D-4ABD-8C26-F1697121E3EB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153400" cy="914400"/>
          </a:xfrm>
        </p:spPr>
        <p:txBody>
          <a:bodyPr/>
          <a:lstStyle/>
          <a:p>
            <a:pPr eaLnBrk="1" hangingPunct="1"/>
            <a:r>
              <a:rPr lang="en-US" altLang="zh-TW" b="1" dirty="0">
                <a:latin typeface="Times New Roman" panose="02020603050405020304" pitchFamily="18" charset="0"/>
              </a:rPr>
              <a:t>118:Mutant </a:t>
            </a:r>
            <a:r>
              <a:rPr lang="en-US" altLang="zh-TW" b="1" dirty="0" err="1">
                <a:latin typeface="Times New Roman" panose="02020603050405020304" pitchFamily="18" charset="0"/>
              </a:rPr>
              <a:t>Flatworld</a:t>
            </a:r>
            <a:r>
              <a:rPr lang="en-US" altLang="zh-TW" b="1" dirty="0">
                <a:latin typeface="Times New Roman" panose="02020603050405020304" pitchFamily="18" charset="0"/>
              </a:rPr>
              <a:t> Explorers</a:t>
            </a:r>
            <a:endParaRPr lang="en-US" altLang="zh-TW" dirty="0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077200" cy="4789488"/>
          </a:xfrm>
        </p:spPr>
        <p:txBody>
          <a:bodyPr/>
          <a:lstStyle/>
          <a:p>
            <a:pPr eaLnBrk="1" hangingPunct="1"/>
            <a:r>
              <a:rPr lang="zh-TW" altLang="en-US" sz="2400" dirty="0">
                <a:solidFill>
                  <a:schemeClr val="hlink"/>
                </a:solidFill>
                <a:latin typeface="Times New Roman" panose="02020603050405020304" pitchFamily="18" charset="0"/>
              </a:rPr>
              <a:t>★☆☆☆☆</a:t>
            </a: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題組：</a:t>
            </a:r>
            <a:r>
              <a:rPr lang="en-US" altLang="zh-TW" sz="2400" dirty="0">
                <a:latin typeface="Times New Roman" panose="02020603050405020304" pitchFamily="18" charset="0"/>
                <a:ea typeface="新細明體" panose="02020500000000000000" pitchFamily="18" charset="-120"/>
              </a:rPr>
              <a:t>Problem Set Archive with Online Judge</a:t>
            </a: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題號：</a:t>
            </a:r>
            <a:r>
              <a:rPr lang="en-US" altLang="zh-TW" sz="2400" dirty="0">
                <a:latin typeface="Times New Roman" panose="02020603050405020304" pitchFamily="18" charset="0"/>
              </a:rPr>
              <a:t>118:Mutant </a:t>
            </a:r>
            <a:r>
              <a:rPr lang="en-US" altLang="zh-TW" sz="2400" dirty="0" err="1">
                <a:latin typeface="Times New Roman" panose="02020603050405020304" pitchFamily="18" charset="0"/>
              </a:rPr>
              <a:t>Flatworld</a:t>
            </a:r>
            <a:r>
              <a:rPr lang="en-US" altLang="zh-TW" sz="2400" dirty="0">
                <a:latin typeface="Times New Roman" panose="02020603050405020304" pitchFamily="18" charset="0"/>
              </a:rPr>
              <a:t> Explorers</a:t>
            </a:r>
            <a:endParaRPr lang="en-US" altLang="zh-TW" sz="2400" dirty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解題者：</a:t>
            </a:r>
            <a:r>
              <a:rPr lang="zh-TW" altLang="en-US" sz="2400" dirty="0">
                <a:latin typeface="Times New Roman" panose="02020603050405020304" pitchFamily="18" charset="0"/>
              </a:rPr>
              <a:t>李協彥</a:t>
            </a:r>
            <a:endParaRPr lang="zh-TW" altLang="en-US" sz="2400" dirty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解題日期：</a:t>
            </a:r>
            <a:r>
              <a:rPr lang="zh-TW" altLang="en-US" sz="2400" dirty="0">
                <a:latin typeface="Times New Roman" panose="02020603050405020304" pitchFamily="18" charset="0"/>
              </a:rPr>
              <a:t>20</a:t>
            </a:r>
            <a:r>
              <a:rPr lang="en-US" altLang="zh-TW" sz="2400" dirty="0">
                <a:latin typeface="Times New Roman" panose="02020603050405020304" pitchFamily="18" charset="0"/>
              </a:rPr>
              <a:t>18</a:t>
            </a:r>
            <a:r>
              <a:rPr lang="zh-TW" altLang="en-US" sz="2400" dirty="0">
                <a:latin typeface="Times New Roman" panose="02020603050405020304" pitchFamily="18" charset="0"/>
              </a:rPr>
              <a:t>年</a:t>
            </a:r>
            <a:r>
              <a:rPr lang="en-US" altLang="zh-TW" sz="2400" dirty="0">
                <a:latin typeface="Times New Roman" panose="02020603050405020304" pitchFamily="18" charset="0"/>
              </a:rPr>
              <a:t>6</a:t>
            </a:r>
            <a:r>
              <a:rPr lang="zh-TW" altLang="en-US" sz="2400" dirty="0">
                <a:latin typeface="Times New Roman" panose="02020603050405020304" pitchFamily="18" charset="0"/>
              </a:rPr>
              <a:t>月</a:t>
            </a:r>
            <a:r>
              <a:rPr lang="en-US" altLang="zh-TW" sz="2400" dirty="0">
                <a:latin typeface="Times New Roman" panose="02020603050405020304" pitchFamily="18" charset="0"/>
              </a:rPr>
              <a:t>7</a:t>
            </a:r>
            <a:r>
              <a:rPr lang="zh-TW" altLang="en-US" sz="2400" dirty="0">
                <a:latin typeface="Times New Roman" panose="02020603050405020304" pitchFamily="18" charset="0"/>
              </a:rPr>
              <a:t>日</a:t>
            </a:r>
            <a:endParaRPr lang="zh-TW" altLang="en-US" sz="2400" dirty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題意：</a:t>
            </a:r>
            <a:r>
              <a:rPr lang="zh-TW" altLang="en-US" sz="2400" dirty="0">
                <a:latin typeface="Times New Roman" panose="02020603050405020304" pitchFamily="18" charset="0"/>
              </a:rPr>
              <a:t>給一個二維的地圖，要模擬機器人在這個地圖上走路的情況，機器人的指令有三種：原地左轉、原地右轉、往前走一步，機器人如果走出地圖的邊界便會掉下去，但之後的機器人就不會從這邊掉下去了。</a:t>
            </a:r>
            <a:endParaRPr lang="en-US" altLang="zh-TW" sz="24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2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305800" cy="56229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題意範例：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	</a:t>
            </a:r>
            <a:r>
              <a:rPr lang="en-US" altLang="zh-TW" sz="2400" u="sng" dirty="0">
                <a:latin typeface="Times New Roman" panose="02020603050405020304" pitchFamily="18" charset="0"/>
              </a:rPr>
              <a:t>Input</a:t>
            </a:r>
            <a:r>
              <a:rPr lang="en-US" altLang="zh-TW" sz="2400" dirty="0">
                <a:latin typeface="Times New Roman" panose="02020603050405020304" pitchFamily="18" charset="0"/>
              </a:rPr>
              <a:t>						</a:t>
            </a:r>
            <a:r>
              <a:rPr lang="en-US" altLang="zh-TW" sz="2400" u="sng" dirty="0">
                <a:latin typeface="Times New Roman" panose="02020603050405020304" pitchFamily="18" charset="0"/>
              </a:rPr>
              <a:t>Output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	5 3						1 1 E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	1 1 E						3 3 N LOST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	RFRFRFRF					2 3 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	3 2 N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	FRRFLLFFRRFLL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	0 3 W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	LLFFFLFLFL</a:t>
            </a:r>
            <a:endParaRPr lang="zh-TW" altLang="en-US" sz="2400" dirty="0">
              <a:latin typeface="Times New Roman" panose="02020603050405020304" pitchFamily="18" charset="0"/>
            </a:endParaRPr>
          </a:p>
        </p:txBody>
      </p:sp>
      <p:cxnSp>
        <p:nvCxnSpPr>
          <p:cNvPr id="3" name="直線單箭頭接點 2"/>
          <p:cNvCxnSpPr/>
          <p:nvPr/>
        </p:nvCxnSpPr>
        <p:spPr bwMode="auto">
          <a:xfrm flipV="1">
            <a:off x="3131840" y="1772816"/>
            <a:ext cx="3649960" cy="5760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cxnSp>
        <p:nvCxnSpPr>
          <p:cNvPr id="6" name="直線單箭頭接點 5"/>
          <p:cNvCxnSpPr/>
          <p:nvPr/>
        </p:nvCxnSpPr>
        <p:spPr bwMode="auto">
          <a:xfrm flipV="1">
            <a:off x="3275856" y="2132856"/>
            <a:ext cx="3505944" cy="93610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cxnSp>
        <p:nvCxnSpPr>
          <p:cNvPr id="8" name="直線單箭頭接點 7"/>
          <p:cNvCxnSpPr/>
          <p:nvPr/>
        </p:nvCxnSpPr>
        <p:spPr bwMode="auto">
          <a:xfrm flipV="1">
            <a:off x="3140103" y="2600908"/>
            <a:ext cx="3641697" cy="136440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650346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3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65496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模擬每個機器人行走的情況，並輸出最後位置。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4541064"/>
              </p:ext>
            </p:extLst>
          </p:nvPr>
        </p:nvGraphicFramePr>
        <p:xfrm>
          <a:off x="755576" y="1556792"/>
          <a:ext cx="7846643" cy="25360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20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0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0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0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09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09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09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072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2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2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2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7211"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1549989"/>
              </p:ext>
            </p:extLst>
          </p:nvPr>
        </p:nvGraphicFramePr>
        <p:xfrm>
          <a:off x="755576" y="4509120"/>
          <a:ext cx="457200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方向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zh-TW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座標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zh-TW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座標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矩形 7"/>
          <p:cNvSpPr/>
          <p:nvPr/>
        </p:nvSpPr>
        <p:spPr>
          <a:xfrm>
            <a:off x="1043608" y="5589240"/>
            <a:ext cx="8867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</a:rPr>
              <a:t>L</a:t>
            </a:r>
            <a:r>
              <a:rPr lang="en-US" altLang="zh-TW" dirty="0">
                <a:solidFill>
                  <a:schemeClr val="bg2">
                    <a:lumMod val="25000"/>
                    <a:lumOff val="75000"/>
                  </a:schemeClr>
                </a:solidFill>
                <a:latin typeface="Times New Roman" panose="02020603050405020304" pitchFamily="18" charset="0"/>
              </a:rPr>
              <a:t>FFF</a:t>
            </a:r>
            <a:endParaRPr lang="zh-TW" altLang="en-US" dirty="0">
              <a:solidFill>
                <a:schemeClr val="bg2">
                  <a:lumMod val="25000"/>
                  <a:lumOff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4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65496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模擬每個機器人行走的情況，並輸出最後位置。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336952"/>
              </p:ext>
            </p:extLst>
          </p:nvPr>
        </p:nvGraphicFramePr>
        <p:xfrm>
          <a:off x="755576" y="1556792"/>
          <a:ext cx="7846643" cy="25360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20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0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0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0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09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09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09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072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2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↑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2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2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7211"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7865100"/>
              </p:ext>
            </p:extLst>
          </p:nvPr>
        </p:nvGraphicFramePr>
        <p:xfrm>
          <a:off x="755576" y="4509120"/>
          <a:ext cx="457200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方向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zh-TW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座標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zh-TW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座標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矩形 7"/>
          <p:cNvSpPr/>
          <p:nvPr/>
        </p:nvSpPr>
        <p:spPr>
          <a:xfrm>
            <a:off x="1043608" y="5589240"/>
            <a:ext cx="8867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</a:rPr>
              <a:t>LF</a:t>
            </a:r>
            <a:r>
              <a:rPr lang="en-US" altLang="zh-TW" dirty="0">
                <a:solidFill>
                  <a:schemeClr val="bg2">
                    <a:lumMod val="25000"/>
                    <a:lumOff val="75000"/>
                  </a:schemeClr>
                </a:solidFill>
                <a:latin typeface="Times New Roman" panose="02020603050405020304" pitchFamily="18" charset="0"/>
              </a:rPr>
              <a:t>FF</a:t>
            </a:r>
            <a:endParaRPr lang="zh-TW" altLang="en-US" dirty="0">
              <a:solidFill>
                <a:schemeClr val="bg2">
                  <a:lumMod val="25000"/>
                  <a:lumOff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16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5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65496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模擬每個機器人行走的情況，並輸出最後位置。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483118"/>
              </p:ext>
            </p:extLst>
          </p:nvPr>
        </p:nvGraphicFramePr>
        <p:xfrm>
          <a:off x="755576" y="1556792"/>
          <a:ext cx="7846643" cy="25360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20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0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0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0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09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09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09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072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↑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2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2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2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7211"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5067530"/>
              </p:ext>
            </p:extLst>
          </p:nvPr>
        </p:nvGraphicFramePr>
        <p:xfrm>
          <a:off x="755576" y="4509120"/>
          <a:ext cx="457200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方向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zh-TW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座標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zh-TW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座標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矩形 7"/>
          <p:cNvSpPr/>
          <p:nvPr/>
        </p:nvSpPr>
        <p:spPr>
          <a:xfrm>
            <a:off x="1043608" y="5589240"/>
            <a:ext cx="8867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</a:rPr>
              <a:t>LFF</a:t>
            </a:r>
            <a:r>
              <a:rPr lang="en-US" altLang="zh-TW" dirty="0">
                <a:solidFill>
                  <a:schemeClr val="bg2">
                    <a:lumMod val="25000"/>
                    <a:lumOff val="75000"/>
                  </a:schemeClr>
                </a:solidFill>
                <a:latin typeface="Times New Roman" panose="02020603050405020304" pitchFamily="18" charset="0"/>
              </a:rPr>
              <a:t>F</a:t>
            </a:r>
            <a:endParaRPr lang="zh-TW" altLang="en-US" dirty="0">
              <a:solidFill>
                <a:schemeClr val="bg2">
                  <a:lumMod val="25000"/>
                  <a:lumOff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412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6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65496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模擬每個機器人行走的情況，並輸出最後位置。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6796846"/>
              </p:ext>
            </p:extLst>
          </p:nvPr>
        </p:nvGraphicFramePr>
        <p:xfrm>
          <a:off x="755576" y="1556792"/>
          <a:ext cx="7846643" cy="25360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20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0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0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0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09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09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09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072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2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2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2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7211"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6899384"/>
              </p:ext>
            </p:extLst>
          </p:nvPr>
        </p:nvGraphicFramePr>
        <p:xfrm>
          <a:off x="755576" y="4509120"/>
          <a:ext cx="457200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方向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zh-TW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座標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zh-TW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座標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矩形 7"/>
          <p:cNvSpPr/>
          <p:nvPr/>
        </p:nvSpPr>
        <p:spPr>
          <a:xfrm>
            <a:off x="1043608" y="5589240"/>
            <a:ext cx="8867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</a:rPr>
              <a:t>LFF</a:t>
            </a:r>
            <a:r>
              <a:rPr lang="en-US" altLang="zh-TW" dirty="0">
                <a:solidFill>
                  <a:schemeClr val="bg2">
                    <a:lumMod val="25000"/>
                    <a:lumOff val="75000"/>
                  </a:schemeClr>
                </a:solidFill>
                <a:latin typeface="Times New Roman" panose="02020603050405020304" pitchFamily="18" charset="0"/>
              </a:rPr>
              <a:t>F</a:t>
            </a:r>
            <a:endParaRPr lang="zh-TW" altLang="en-US" dirty="0">
              <a:solidFill>
                <a:schemeClr val="bg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5652120" y="1105434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↑</a:t>
            </a:r>
          </a:p>
        </p:txBody>
      </p:sp>
    </p:spTree>
    <p:extLst>
      <p:ext uri="{BB962C8B-B14F-4D97-AF65-F5344CB8AC3E}">
        <p14:creationId xmlns:p14="http://schemas.microsoft.com/office/powerpoint/2010/main" val="414622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7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65496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模擬每個機器人行走的情況，並輸出最後位置。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588552"/>
              </p:ext>
            </p:extLst>
          </p:nvPr>
        </p:nvGraphicFramePr>
        <p:xfrm>
          <a:off x="755576" y="1556792"/>
          <a:ext cx="7846643" cy="25360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20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0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0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0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09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09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09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072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2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2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2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7211"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9916183"/>
              </p:ext>
            </p:extLst>
          </p:nvPr>
        </p:nvGraphicFramePr>
        <p:xfrm>
          <a:off x="755576" y="4509120"/>
          <a:ext cx="457200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方向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zh-TW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座標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zh-TW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座標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矩形 7"/>
          <p:cNvSpPr/>
          <p:nvPr/>
        </p:nvSpPr>
        <p:spPr>
          <a:xfrm>
            <a:off x="1043608" y="5589240"/>
            <a:ext cx="8867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</a:rPr>
              <a:t>LFF</a:t>
            </a:r>
            <a:r>
              <a:rPr lang="en-US" altLang="zh-TW" dirty="0">
                <a:solidFill>
                  <a:schemeClr val="bg2">
                    <a:lumMod val="25000"/>
                    <a:lumOff val="75000"/>
                  </a:schemeClr>
                </a:solidFill>
                <a:latin typeface="Times New Roman" panose="02020603050405020304" pitchFamily="18" charset="0"/>
              </a:rPr>
              <a:t>F</a:t>
            </a:r>
            <a:endParaRPr lang="zh-TW" altLang="en-US" dirty="0">
              <a:solidFill>
                <a:schemeClr val="bg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5652120" y="1105434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↑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5538210" y="4819052"/>
            <a:ext cx="9049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rgbClr val="C00000"/>
                </a:solidFill>
              </a:rPr>
              <a:t>LOST</a:t>
            </a:r>
            <a:endParaRPr lang="zh-TW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407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8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56229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無</a:t>
            </a:r>
            <a:endParaRPr lang="zh-TW" altLang="en-US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討論：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	無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104728351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標楷體"/>
        <a:cs typeface=""/>
      </a:majorFont>
      <a:minorFont>
        <a:latin typeface="Tahoma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8185</TotalTime>
  <Words>298</Words>
  <Application>Microsoft Office PowerPoint</Application>
  <PresentationFormat>如螢幕大小 (4:3)</PresentationFormat>
  <Paragraphs>132</Paragraphs>
  <Slides>8</Slides>
  <Notes>8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14" baseType="lpstr">
      <vt:lpstr>新細明體</vt:lpstr>
      <vt:lpstr>標楷體</vt:lpstr>
      <vt:lpstr>Tahoma</vt:lpstr>
      <vt:lpstr>Times New Roman</vt:lpstr>
      <vt:lpstr>Wingdings</vt:lpstr>
      <vt:lpstr>Blends</vt:lpstr>
      <vt:lpstr>118:Mutant Flatworld Explorers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nsysu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 3 Greedy methods</dc:title>
  <dc:creator>cby</dc:creator>
  <cp:lastModifiedBy>GaryC</cp:lastModifiedBy>
  <cp:revision>221</cp:revision>
  <dcterms:created xsi:type="dcterms:W3CDTF">1601-01-01T00:00:00Z</dcterms:created>
  <dcterms:modified xsi:type="dcterms:W3CDTF">2018-10-10T05:30:50Z</dcterms:modified>
</cp:coreProperties>
</file>