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sldIdLst>
    <p:sldId id="385" r:id="rId2"/>
    <p:sldId id="386" r:id="rId3"/>
    <p:sldId id="387" r:id="rId4"/>
    <p:sldId id="388" r:id="rId5"/>
    <p:sldId id="389" r:id="rId6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CD972DC-6F0C-48CB-BB0B-CF99E61AC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20994CD-A081-4926-8853-69BA6DA6DACA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BF90F80-65C9-40AA-AEA9-5CDE3215D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EC23835-5FC2-4106-8567-69B244CF8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722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24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A0491A03-A0F5-42B9-A9E1-F9D2E5E84D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264065-CDDF-4C78-A14A-BD5DD231ECD4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951D9C64-C1A6-4B01-A5D4-3360B0FEC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421873E-BAA4-4CE4-9D60-689205746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687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>
            <a:extLst>
              <a:ext uri="{FF2B5EF4-FFF2-40B4-BE49-F238E27FC236}">
                <a16:creationId xmlns:a16="http://schemas.microsoft.com/office/drawing/2014/main" id="{53519F6E-3852-44A3-9479-2F55D9BF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113EB2C-E044-418D-A229-F334720372F6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8E8D583-8734-4204-AB0E-DEFDA96A2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11908: Skyscraper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★★★☆☆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1908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: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Skyscraper</a:t>
                </a:r>
                <a:endParaRPr lang="en-US" altLang="zh-TW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18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31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大樓要廣告出租，有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</a:rPr>
                  <a:t>個廣告</a:t>
                </a:r>
                <a:r>
                  <a:rPr lang="en-US" altLang="zh-CN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≤30000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，每個廣告給定起始樓層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，占用樓層數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1≤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與廣告收益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b="0" i="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≤1000 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。若同一層只能放一個廣告，求廣告的最大收益。</a:t>
                </a:r>
                <a:endParaRPr lang="zh-TW" altLang="en-US" sz="240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076" name="Rectangle 3">
                <a:extLst>
                  <a:ext uri="{FF2B5EF4-FFF2-40B4-BE49-F238E27FC236}">
                    <a16:creationId xmlns:a16="http://schemas.microsoft.com/office/drawing/2014/main" id="{1FB3CB76-0D59-4DC2-9558-9D41975B2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07424" cy="4789488"/>
              </a:xfrm>
              <a:blipFill>
                <a:blip r:embed="rId3"/>
                <a:stretch>
                  <a:fillRect l="-152" t="-1019" r="-3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976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2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1 5 1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2 10 3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7 12 1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output: 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6182F16-2828-4E63-ADAF-4EF6B09229D1}"/>
              </a:ext>
            </a:extLst>
          </p:cNvPr>
          <p:cNvSpPr/>
          <p:nvPr/>
        </p:nvSpPr>
        <p:spPr>
          <a:xfrm>
            <a:off x="1268986" y="1421165"/>
            <a:ext cx="263245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(N=3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，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有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個廣告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81E239A-5B15-400C-B140-D1D07B040539}"/>
              </a:ext>
            </a:extLst>
          </p:cNvPr>
          <p:cNvSpPr/>
          <p:nvPr/>
        </p:nvSpPr>
        <p:spPr>
          <a:xfrm>
            <a:off x="1331640" y="1869078"/>
            <a:ext cx="317747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5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26BAE99-B44F-4FF7-925A-2D952351C2F9}"/>
              </a:ext>
            </a:extLst>
          </p:cNvPr>
          <p:cNvSpPr/>
          <p:nvPr/>
        </p:nvSpPr>
        <p:spPr>
          <a:xfrm>
            <a:off x="1331640" y="2275224"/>
            <a:ext cx="333136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10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15F74F8-9821-42F5-8D9C-6DC43A2DCE1B}"/>
              </a:ext>
            </a:extLst>
          </p:cNvPr>
          <p:cNvSpPr/>
          <p:nvPr/>
        </p:nvSpPr>
        <p:spPr>
          <a:xfrm>
            <a:off x="1331640" y="2697920"/>
            <a:ext cx="333136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7F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12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358D4AC-AA10-4343-9CEF-FA26B60EA4C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25199" y="381000"/>
          <a:ext cx="2167792" cy="60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948">
                  <a:extLst>
                    <a:ext uri="{9D8B030D-6E8A-4147-A177-3AD203B41FA5}">
                      <a16:colId xmlns:a16="http://schemas.microsoft.com/office/drawing/2014/main" val="3003236278"/>
                    </a:ext>
                  </a:extLst>
                </a:gridCol>
                <a:gridCol w="541948">
                  <a:extLst>
                    <a:ext uri="{9D8B030D-6E8A-4147-A177-3AD203B41FA5}">
                      <a16:colId xmlns:a16="http://schemas.microsoft.com/office/drawing/2014/main" val="399070281"/>
                    </a:ext>
                  </a:extLst>
                </a:gridCol>
                <a:gridCol w="541948">
                  <a:extLst>
                    <a:ext uri="{9D8B030D-6E8A-4147-A177-3AD203B41FA5}">
                      <a16:colId xmlns:a16="http://schemas.microsoft.com/office/drawing/2014/main" val="3392136511"/>
                    </a:ext>
                  </a:extLst>
                </a:gridCol>
                <a:gridCol w="541948">
                  <a:extLst>
                    <a:ext uri="{9D8B030D-6E8A-4147-A177-3AD203B41FA5}">
                      <a16:colId xmlns:a16="http://schemas.microsoft.com/office/drawing/2014/main" val="2605852107"/>
                    </a:ext>
                  </a:extLst>
                </a:gridCol>
              </a:tblGrid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rowSpan="12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83173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077157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16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60701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15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15721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14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215575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13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840880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12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2658205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rowSpan="10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3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345851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0094527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0803495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2044701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104382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6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473644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5</a:t>
                      </a:r>
                      <a:endParaRPr lang="zh-TW" altLang="en-US" sz="14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58548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4</a:t>
                      </a:r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8380468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3</a:t>
                      </a:r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1908547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2</a:t>
                      </a:r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3247592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709620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0F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572305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N0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N2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7478773"/>
                  </a:ext>
                </a:extLst>
              </a:tr>
            </a:tbl>
          </a:graphicData>
        </a:graphic>
      </p:graphicFrame>
      <p:sp>
        <p:nvSpPr>
          <p:cNvPr id="25" name="矩形 24">
            <a:extLst>
              <a:ext uri="{FF2B5EF4-FFF2-40B4-BE49-F238E27FC236}">
                <a16:creationId xmlns:a16="http://schemas.microsoft.com/office/drawing/2014/main" id="{99C18607-C5A5-4BCC-AEBF-F3B9F6C4BCD9}"/>
              </a:ext>
            </a:extLst>
          </p:cNvPr>
          <p:cNvSpPr/>
          <p:nvPr/>
        </p:nvSpPr>
        <p:spPr>
          <a:xfrm>
            <a:off x="362230" y="4799738"/>
            <a:ext cx="3998210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只選擇廣告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N1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最高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953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2C1F2C90-11B2-4687-A565-4F1E8EF6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5596FE-7586-4D2B-894F-EC4C71FD2CB6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2"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0 2 4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6 7 5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4 2 8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7 6 6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7 2 4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output: 18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6182F16-2828-4E63-ADAF-4EF6B09229D1}"/>
              </a:ext>
            </a:extLst>
          </p:cNvPr>
          <p:cNvSpPr/>
          <p:nvPr/>
        </p:nvSpPr>
        <p:spPr>
          <a:xfrm>
            <a:off x="875347" y="978603"/>
            <a:ext cx="263245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(N=5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，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有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5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個廣告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81E239A-5B15-400C-B140-D1D07B040539}"/>
              </a:ext>
            </a:extLst>
          </p:cNvPr>
          <p:cNvSpPr/>
          <p:nvPr/>
        </p:nvSpPr>
        <p:spPr>
          <a:xfrm>
            <a:off x="1331640" y="1426778"/>
            <a:ext cx="317747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0F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4)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26BAE99-B44F-4FF7-925A-2D952351C2F9}"/>
              </a:ext>
            </a:extLst>
          </p:cNvPr>
          <p:cNvSpPr/>
          <p:nvPr/>
        </p:nvSpPr>
        <p:spPr>
          <a:xfrm>
            <a:off x="1331640" y="1865956"/>
            <a:ext cx="317747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6F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7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5)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15F74F8-9821-42F5-8D9C-6DC43A2DCE1B}"/>
              </a:ext>
            </a:extLst>
          </p:cNvPr>
          <p:cNvSpPr/>
          <p:nvPr/>
        </p:nvSpPr>
        <p:spPr>
          <a:xfrm>
            <a:off x="1331640" y="2697920"/>
            <a:ext cx="317747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7F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6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6)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C18607-C5A5-4BCC-AEBF-F3B9F6C4BCD9}"/>
              </a:ext>
            </a:extLst>
          </p:cNvPr>
          <p:cNvSpPr/>
          <p:nvPr/>
        </p:nvSpPr>
        <p:spPr>
          <a:xfrm>
            <a:off x="362230" y="4799738"/>
            <a:ext cx="3884397" cy="1135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選擇廣告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N0+N2+N3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，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	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4+8+6 = 18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最高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F4E591-171F-4D90-AA8D-953885364587}"/>
              </a:ext>
            </a:extLst>
          </p:cNvPr>
          <p:cNvSpPr/>
          <p:nvPr/>
        </p:nvSpPr>
        <p:spPr>
          <a:xfrm>
            <a:off x="1331640" y="2258742"/>
            <a:ext cx="317747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4F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8)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CE3631-97B4-4FD8-8352-BC86C8972E9D}"/>
              </a:ext>
            </a:extLst>
          </p:cNvPr>
          <p:cNvSpPr/>
          <p:nvPr/>
        </p:nvSpPr>
        <p:spPr>
          <a:xfrm>
            <a:off x="1331640" y="3089237"/>
            <a:ext cx="317747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從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7F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開始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層，收益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4)</a:t>
            </a:r>
            <a:endParaRPr lang="en-US" altLang="zh-TW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5863D4C6-15AA-4E28-B0E3-D4C59BABBDC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51596" y="548685"/>
          <a:ext cx="2782704" cy="5505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3784">
                  <a:extLst>
                    <a:ext uri="{9D8B030D-6E8A-4147-A177-3AD203B41FA5}">
                      <a16:colId xmlns:a16="http://schemas.microsoft.com/office/drawing/2014/main" val="3003236278"/>
                    </a:ext>
                  </a:extLst>
                </a:gridCol>
                <a:gridCol w="463784">
                  <a:extLst>
                    <a:ext uri="{9D8B030D-6E8A-4147-A177-3AD203B41FA5}">
                      <a16:colId xmlns:a16="http://schemas.microsoft.com/office/drawing/2014/main" val="399070281"/>
                    </a:ext>
                  </a:extLst>
                </a:gridCol>
                <a:gridCol w="463784">
                  <a:extLst>
                    <a:ext uri="{9D8B030D-6E8A-4147-A177-3AD203B41FA5}">
                      <a16:colId xmlns:a16="http://schemas.microsoft.com/office/drawing/2014/main" val="2261917118"/>
                    </a:ext>
                  </a:extLst>
                </a:gridCol>
                <a:gridCol w="463784">
                  <a:extLst>
                    <a:ext uri="{9D8B030D-6E8A-4147-A177-3AD203B41FA5}">
                      <a16:colId xmlns:a16="http://schemas.microsoft.com/office/drawing/2014/main" val="996892237"/>
                    </a:ext>
                  </a:extLst>
                </a:gridCol>
                <a:gridCol w="463784">
                  <a:extLst>
                    <a:ext uri="{9D8B030D-6E8A-4147-A177-3AD203B41FA5}">
                      <a16:colId xmlns:a16="http://schemas.microsoft.com/office/drawing/2014/main" val="146410801"/>
                    </a:ext>
                  </a:extLst>
                </a:gridCol>
                <a:gridCol w="463784">
                  <a:extLst>
                    <a:ext uri="{9D8B030D-6E8A-4147-A177-3AD203B41FA5}">
                      <a16:colId xmlns:a16="http://schemas.microsoft.com/office/drawing/2014/main" val="2568165216"/>
                    </a:ext>
                  </a:extLst>
                </a:gridCol>
              </a:tblGrid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12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5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6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2658205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345851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0094527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0803495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4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rgbClr val="FBD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44701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04382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6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473644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5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8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rgbClr val="D1E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58548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4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80468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3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908547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2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247592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4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709620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0</a:t>
                      </a:r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572305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N0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N1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N2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N3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N4</a:t>
                      </a:r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48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06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96FC8D-1132-4027-B1A5-05406B051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76672"/>
            <a:ext cx="7772400" cy="584792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紀錄每個廣告的起始樓層</a:t>
            </a:r>
            <a:r>
              <a:rPr lang="en-US" altLang="zh-CN" sz="2400" dirty="0">
                <a:latin typeface="Times New Roman" panose="02020603050405020304" pitchFamily="18" charset="0"/>
              </a:rPr>
              <a:t>,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結束樓層</a:t>
            </a:r>
            <a:r>
              <a:rPr lang="zh-CN" altLang="en-US" sz="2400" dirty="0">
                <a:latin typeface="Times New Roman" panose="02020603050405020304" pitchFamily="18" charset="0"/>
              </a:rPr>
              <a:t>與收益值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將所有廣告以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結束樓層</a:t>
            </a:r>
            <a:r>
              <a:rPr lang="zh-CN" altLang="en-US" sz="2400" dirty="0">
                <a:latin typeface="Times New Roman" panose="02020603050405020304" pitchFamily="18" charset="0"/>
              </a:rPr>
              <a:t>排序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用</a:t>
            </a:r>
            <a:r>
              <a:rPr lang="en-US" altLang="zh-CN" sz="2400" dirty="0">
                <a:latin typeface="Times New Roman" panose="02020603050405020304" pitchFamily="18" charset="0"/>
              </a:rPr>
              <a:t>DP</a:t>
            </a:r>
            <a:r>
              <a:rPr lang="zh-TW" altLang="en-US" sz="2400" dirty="0">
                <a:latin typeface="Times New Roman" panose="02020603050405020304" pitchFamily="18" charset="0"/>
              </a:rPr>
              <a:t>陣列</a:t>
            </a:r>
            <a:r>
              <a:rPr lang="en-US" altLang="zh-CN" sz="2400" dirty="0">
                <a:latin typeface="Times New Roman" panose="02020603050405020304" pitchFamily="18" charset="0"/>
              </a:rPr>
              <a:t>trace</a:t>
            </a:r>
            <a:r>
              <a:rPr lang="zh-CN" altLang="en-US" sz="2400" dirty="0">
                <a:latin typeface="Times New Roman" panose="02020603050405020304" pitchFamily="18" charset="0"/>
              </a:rPr>
              <a:t>每一層樓最高收益的廣告選擇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</a:rPr>
              <a:t>當遇到某廣告結束樓層，判斷加入該廣告與否</a:t>
            </a:r>
            <a:r>
              <a:rPr lang="en-US" altLang="zh-CN" sz="2400" dirty="0">
                <a:latin typeface="Times New Roman" panose="02020603050405020304" pitchFamily="18" charset="0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8195" name="投影片編號版面配置區 3">
            <a:extLst>
              <a:ext uri="{FF2B5EF4-FFF2-40B4-BE49-F238E27FC236}">
                <a16:creationId xmlns:a16="http://schemas.microsoft.com/office/drawing/2014/main" id="{F0C640E0-FB6A-43D1-86A2-3E3902E40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F4E5F5-E8D8-4A2A-BFAB-9EFF37F7E753}" type="slidenum">
              <a:rPr kumimoji="0" lang="zh-TW" altLang="en-US" sz="1400">
                <a:solidFill>
                  <a:schemeClr val="accent1"/>
                </a:solidFill>
              </a:rPr>
              <a:pPr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7CDC8B23-20EE-48B6-B157-02B129D4D575}"/>
                  </a:ext>
                </a:extLst>
              </p:cNvPr>
              <p:cNvSpPr/>
              <p:nvPr/>
            </p:nvSpPr>
            <p:spPr>
              <a:xfrm>
                <a:off x="510128" y="4293096"/>
                <a:ext cx="8309711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𝑝𝑟𝑜𝑓𝑖</m:t>
                      </m:r>
                      <m:r>
                        <a:rPr lang="en-US" altLang="zh-TW" sz="1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𝑡</m:t>
                      </m:r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[</m:t>
                      </m:r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𝑓</m:t>
                      </m:r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] = </m:t>
                      </m:r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𝑀𝑎𝑥</m:t>
                      </m:r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 (</m:t>
                      </m:r>
                      <m:r>
                        <a:rPr lang="en-US" altLang="zh-TW" sz="1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𝑝𝑟𝑜𝑓𝑖𝑡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18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lang="en-US" altLang="zh-TW" sz="18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𝑓</m:t>
                          </m:r>
                          <m:r>
                            <a:rPr lang="en-US" altLang="zh-TW" sz="18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−</m:t>
                          </m:r>
                          <m:r>
                            <a:rPr lang="en-US" altLang="zh-TW" sz="18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e>
                      </m:d>
                      <m:r>
                        <a:rPr lang="en-US" altLang="zh-TW" sz="1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,</m:t>
                      </m:r>
                      <m:r>
                        <a:rPr lang="en-US" altLang="zh-TW" sz="18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𝑝𝑟𝑜𝑓𝑖</m:t>
                      </m:r>
                      <m:r>
                        <a:rPr lang="en-US" altLang="zh-TW" sz="1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18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altLang="zh-TW" sz="18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TW" sz="18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𝑝𝑟𝑜𝑓𝑖𝑡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18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18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8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TW" sz="18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18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TW" sz="18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𝑠𝑡𝑎𝑟𝑡</m:t>
                          </m:r>
                          <m:r>
                            <a:rPr lang="en-US" altLang="zh-TW" sz="18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sz="1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TW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TW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𝑣𝑎𝑙𝑢𝑒</m:t>
                      </m:r>
                      <m:r>
                        <a:rPr lang="en-US" altLang="zh-TW" sz="1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n-ea"/>
                        </a:rPr>
                        <m:t>)</m:t>
                      </m:r>
                    </m:oMath>
                  </m:oMathPara>
                </a14:m>
                <a:endParaRPr lang="en-US" altLang="zh-TW" sz="18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CDC8B23-20EE-48B6-B157-02B129D4D5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28" y="4293096"/>
                <a:ext cx="8309711" cy="50783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2863D66-1811-46AD-A59C-9FC56B76B700}"/>
                  </a:ext>
                </a:extLst>
              </p:cNvPr>
              <p:cNvSpPr/>
              <p:nvPr/>
            </p:nvSpPr>
            <p:spPr>
              <a:xfrm>
                <a:off x="3131840" y="836712"/>
                <a:ext cx="9920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𝑠𝑡𝑎𝑟𝑡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2863D66-1811-46AD-A59C-9FC56B76B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836712"/>
                <a:ext cx="99206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D5B93EDF-8426-4F46-B361-CBFDF4E61DF7}"/>
                  </a:ext>
                </a:extLst>
              </p:cNvPr>
              <p:cNvSpPr/>
              <p:nvPr/>
            </p:nvSpPr>
            <p:spPr>
              <a:xfrm>
                <a:off x="4427984" y="836712"/>
                <a:ext cx="7971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𝑒𝑛𝑑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D5B93EDF-8426-4F46-B361-CBFDF4E61D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836712"/>
                <a:ext cx="79714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7F4A9EBB-235D-4595-9DDB-ED420DB2E44B}"/>
                  </a:ext>
                </a:extLst>
              </p:cNvPr>
              <p:cNvSpPr/>
              <p:nvPr/>
            </p:nvSpPr>
            <p:spPr>
              <a:xfrm>
                <a:off x="5777517" y="836712"/>
                <a:ext cx="10522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𝑣𝑎𝑙𝑢𝑒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7F4A9EBB-235D-4595-9DDB-ED420DB2E4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517" y="836712"/>
                <a:ext cx="105221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FB14B48-6C74-44CE-A7FF-8C972C32B4E9}"/>
                  </a:ext>
                </a:extLst>
              </p:cNvPr>
              <p:cNvSpPr/>
              <p:nvPr/>
            </p:nvSpPr>
            <p:spPr>
              <a:xfrm>
                <a:off x="510128" y="3619872"/>
                <a:ext cx="1260281" cy="5811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eaLnBrk="1" hangingPunct="1">
                  <a:lnSpc>
                    <a:spcPct val="150000"/>
                  </a:lnSpc>
                  <a:buFont typeface="Wingdings" panose="05000000000000000000" pitchFamily="2" charset="2"/>
                  <a:buNone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n-ea"/>
                      </a:rPr>
                      <m:t>D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P</a:t>
                </a:r>
                <a:r>
                  <a:rPr lang="zh-TW" altLang="en-US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公式</a:t>
                </a:r>
                <a:r>
                  <a:rPr lang="en-US" altLang="zh-TW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</a:rPr>
                  <a:t>:</a:t>
                </a: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FB14B48-6C74-44CE-A7FF-8C972C32B4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28" y="3619872"/>
                <a:ext cx="1260281" cy="581121"/>
              </a:xfrm>
              <a:prstGeom prst="rect">
                <a:avLst/>
              </a:prstGeom>
              <a:blipFill>
                <a:blip r:embed="rId6"/>
                <a:stretch>
                  <a:fillRect l="-1456" r="-6796" b="-242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1617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0D6FFD-5A38-4D15-A6BB-AF67ED77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2A06-65C4-4223-8832-F41D30CFC58C}" type="slidenum">
              <a:rPr lang="zh-TW" altLang="en-US" smtClean="0"/>
              <a:pPr/>
              <a:t>5</a:t>
            </a:fld>
            <a:endParaRPr lang="en-US" altLang="zh-TW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614C0805-5592-406C-BFB9-CA3CE638D67E}"/>
              </a:ext>
            </a:extLst>
          </p:cNvPr>
          <p:cNvSpPr txBox="1">
            <a:spLocks/>
          </p:cNvSpPr>
          <p:nvPr/>
        </p:nvSpPr>
        <p:spPr bwMode="auto">
          <a:xfrm>
            <a:off x="685800" y="332656"/>
            <a:ext cx="8206680" cy="26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0 2 4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6 7 5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4 2 8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7 6 6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TW" sz="2400" dirty="0">
                <a:latin typeface="Times New Roman" panose="02020603050405020304" pitchFamily="18" charset="0"/>
              </a:rPr>
              <a:t>7 2 4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5C07C99-2B10-4B7E-B692-F43DCEC12D7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2412" y="3747618"/>
          <a:ext cx="3240360" cy="225171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10090">
                  <a:extLst>
                    <a:ext uri="{9D8B030D-6E8A-4147-A177-3AD203B41FA5}">
                      <a16:colId xmlns:a16="http://schemas.microsoft.com/office/drawing/2014/main" val="2094773502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473911029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132322690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444907716"/>
                    </a:ext>
                  </a:extLst>
                </a:gridCol>
              </a:tblGrid>
              <a:tr h="1570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廣告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start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value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049466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635038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17628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4254880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4315942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N4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7537630"/>
                  </a:ext>
                </a:extLst>
              </a:tr>
            </a:tbl>
          </a:graphicData>
        </a:graphic>
      </p:graphicFrame>
      <p:sp>
        <p:nvSpPr>
          <p:cNvPr id="7" name="箭號: 向右 6">
            <a:extLst>
              <a:ext uri="{FF2B5EF4-FFF2-40B4-BE49-F238E27FC236}">
                <a16:creationId xmlns:a16="http://schemas.microsoft.com/office/drawing/2014/main" id="{9BD06ECD-335E-41F9-A65A-86666AE41AFD}"/>
              </a:ext>
            </a:extLst>
          </p:cNvPr>
          <p:cNvSpPr/>
          <p:nvPr/>
        </p:nvSpPr>
        <p:spPr bwMode="auto">
          <a:xfrm rot="5400000">
            <a:off x="1828991" y="3111609"/>
            <a:ext cx="607055" cy="38630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7AA06319-FA84-485C-B360-4D312F71807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72548" y="856424"/>
          <a:ext cx="3754154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4913">
                  <a:extLst>
                    <a:ext uri="{9D8B030D-6E8A-4147-A177-3AD203B41FA5}">
                      <a16:colId xmlns:a16="http://schemas.microsoft.com/office/drawing/2014/main" val="3003236278"/>
                    </a:ext>
                  </a:extLst>
                </a:gridCol>
                <a:gridCol w="484913">
                  <a:extLst>
                    <a:ext uri="{9D8B030D-6E8A-4147-A177-3AD203B41FA5}">
                      <a16:colId xmlns:a16="http://schemas.microsoft.com/office/drawing/2014/main" val="399070281"/>
                    </a:ext>
                  </a:extLst>
                </a:gridCol>
                <a:gridCol w="484913">
                  <a:extLst>
                    <a:ext uri="{9D8B030D-6E8A-4147-A177-3AD203B41FA5}">
                      <a16:colId xmlns:a16="http://schemas.microsoft.com/office/drawing/2014/main" val="2261917118"/>
                    </a:ext>
                  </a:extLst>
                </a:gridCol>
                <a:gridCol w="484913">
                  <a:extLst>
                    <a:ext uri="{9D8B030D-6E8A-4147-A177-3AD203B41FA5}">
                      <a16:colId xmlns:a16="http://schemas.microsoft.com/office/drawing/2014/main" val="996892237"/>
                    </a:ext>
                  </a:extLst>
                </a:gridCol>
                <a:gridCol w="484913">
                  <a:extLst>
                    <a:ext uri="{9D8B030D-6E8A-4147-A177-3AD203B41FA5}">
                      <a16:colId xmlns:a16="http://schemas.microsoft.com/office/drawing/2014/main" val="146410801"/>
                    </a:ext>
                  </a:extLst>
                </a:gridCol>
                <a:gridCol w="484913">
                  <a:extLst>
                    <a:ext uri="{9D8B030D-6E8A-4147-A177-3AD203B41FA5}">
                      <a16:colId xmlns:a16="http://schemas.microsoft.com/office/drawing/2014/main" val="2568165216"/>
                    </a:ext>
                  </a:extLst>
                </a:gridCol>
                <a:gridCol w="844676">
                  <a:extLst>
                    <a:ext uri="{9D8B030D-6E8A-4147-A177-3AD203B41FA5}">
                      <a16:colId xmlns:a16="http://schemas.microsoft.com/office/drawing/2014/main" val="4287003026"/>
                    </a:ext>
                  </a:extLst>
                </a:gridCol>
              </a:tblGrid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12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6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5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18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2658205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11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16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345851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10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16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0094527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9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16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0803495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8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4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rgbClr val="FBDEB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rgbClr val="FBDE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16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44701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7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12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04382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6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12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473644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5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8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rgbClr val="D1E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12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58548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4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80468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3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908547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247592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1</a:t>
                      </a:r>
                      <a:endParaRPr lang="zh-TW" altLang="en-US" sz="16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4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709620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0</a:t>
                      </a:r>
                      <a:endParaRPr lang="zh-TW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572305"/>
                  </a:ext>
                </a:extLst>
              </a:tr>
              <a:tr h="3287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N0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N1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N2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N3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N4</a:t>
                      </a:r>
                      <a:endParaRPr lang="zh-TW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0070C0"/>
                          </a:solidFill>
                        </a:rPr>
                        <a:t>profit</a:t>
                      </a:r>
                      <a:endParaRPr lang="zh-TW" altLang="en-US" sz="18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48111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31F7ACAF-9C35-4712-ABD9-D12B2D44B51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84113" y="994805"/>
          <a:ext cx="2430270" cy="188595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10090">
                  <a:extLst>
                    <a:ext uri="{9D8B030D-6E8A-4147-A177-3AD203B41FA5}">
                      <a16:colId xmlns:a16="http://schemas.microsoft.com/office/drawing/2014/main" val="131662577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80754797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39440632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start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value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83966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749456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944522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484687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178135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TW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0050355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565531B7-A61A-4983-988A-133C9FB32A9F}"/>
              </a:ext>
            </a:extLst>
          </p:cNvPr>
          <p:cNvSpPr/>
          <p:nvPr/>
        </p:nvSpPr>
        <p:spPr>
          <a:xfrm>
            <a:off x="2479018" y="2994769"/>
            <a:ext cx="1322798" cy="498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sort by end</a:t>
            </a:r>
          </a:p>
        </p:txBody>
      </p:sp>
    </p:spTree>
    <p:extLst>
      <p:ext uri="{BB962C8B-B14F-4D97-AF65-F5344CB8AC3E}">
        <p14:creationId xmlns:p14="http://schemas.microsoft.com/office/powerpoint/2010/main" val="325000984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4365</TotalTime>
  <Words>492</Words>
  <Application>Microsoft Office PowerPoint</Application>
  <PresentationFormat>如螢幕大小 (4:3)</PresentationFormat>
  <Paragraphs>195</Paragraphs>
  <Slides>5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新細明體</vt:lpstr>
      <vt:lpstr>標楷體</vt:lpstr>
      <vt:lpstr>Cambria Math</vt:lpstr>
      <vt:lpstr>Tahoma</vt:lpstr>
      <vt:lpstr>Times New Roman</vt:lpstr>
      <vt:lpstr>Wingdings</vt:lpstr>
      <vt:lpstr>Blends</vt:lpstr>
      <vt:lpstr>11908: Skyscraper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182</cp:revision>
  <dcterms:created xsi:type="dcterms:W3CDTF">1601-01-01T00:00:00Z</dcterms:created>
  <dcterms:modified xsi:type="dcterms:W3CDTF">2018-10-10T05:35:47Z</dcterms:modified>
</cp:coreProperties>
</file>