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DA92E-C85D-48D4-A986-B40F51AC28EE}" type="datetimeFigureOut">
              <a:rPr lang="zh-TW" altLang="en-US" smtClean="0"/>
              <a:t>2017/6/14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1F2D2-9006-4DF7-8C97-340CDF8AAD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610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1ACE0B44-A64E-4A6F-A93B-B7A619F5EB96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367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1B2868F-CBB8-49D1-BACE-9154A22177FB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14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242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8323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34286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4107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23019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3538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5249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60429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06261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315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83880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7905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2273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3F2F0D-EDBE-4F92-A1B0-CDB742AFD09E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427717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1B2868F-CBB8-49D1-BACE-9154A22177FB}" type="slidenum">
              <a:rPr lang="zh-TW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279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2438402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TW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0707C-183A-4F2A-B073-1159451CDFBB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>
                <a:solidFill>
                  <a:srgbClr val="00E4A8"/>
                </a:solidFill>
              </a:rPr>
              <a:t>1</a:t>
            </a:r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293B22-0DDE-4364-963B-D31AB7A493F4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3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27D86-5C61-4A79-A5EA-7316E21750AD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14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A73AA-4DAB-40C7-8D15-6E3216D7D01B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A3BD8-2074-44B7-A5C1-2178E2678DF5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0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4C8C6-A9F0-4BA6-8776-AD5938EB0D43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537EC-ECA5-422A-A0F2-535F7B4EA52B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76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E224-F92D-4BB0-8E4E-ABD55ACCEE79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3D947-B4D2-459E-811D-116C34AB7A1C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65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943EB-C7AC-46BD-9E38-D09FD34BB2A1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344FF-89C6-45C9-A928-3324FF79ABE4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56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11972-27A8-43D8-87A2-6EFD232CAF0E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7EB9F-57FC-4B2D-A343-5AB2C4CEF374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788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84706-AEF8-4CE3-A3F6-292445927769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CFD4C-033F-405D-81F7-CED468FE1572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60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46C48-6718-4057-8098-322730DB0445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6812C-4AF7-4D9D-8D47-31470DBBA78F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1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CDF5E-F580-450F-85D0-283BD9368338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09709-928B-4E0F-92DB-EA248B5EA99B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24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6" y="381000"/>
            <a:ext cx="1947863" cy="5791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1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D528C-0F72-4DDA-8965-505FBC92D91F}" type="datetime1">
              <a:rPr lang="zh-TW" altLang="en-US">
                <a:solidFill>
                  <a:srgbClr val="00E4A8"/>
                </a:solidFill>
              </a:rPr>
              <a:pPr>
                <a:defRPr/>
              </a:pPr>
              <a:t>2017/6/14</a:t>
            </a:fld>
            <a:endParaRPr lang="en-US" altLang="zh-TW">
              <a:solidFill>
                <a:srgbClr val="00E4A8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E4A8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47BC9-9BDD-4F8E-BF6C-542ED84AB7E1}" type="slidenum">
              <a:rPr lang="zh-TW" altLang="en-US">
                <a:solidFill>
                  <a:srgbClr val="00E4A8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E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E0A3C7-4406-4AA3-BA64-FDE976CC4CD5}" type="datetime1">
              <a:rPr lang="zh-TW" altLang="en-US">
                <a:solidFill>
                  <a:srgbClr val="00E4A8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2017/6/14</a:t>
            </a:fld>
            <a:endParaRPr lang="en-US" altLang="zh-TW">
              <a:solidFill>
                <a:srgbClr val="00E4A8"/>
              </a:solidFill>
              <a:ea typeface="新細明體" panose="02020500000000000000" pitchFamily="18" charset="-120"/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srgbClr val="00E4A8"/>
              </a:solidFill>
              <a:ea typeface="新細明體" panose="02020500000000000000" pitchFamily="18" charset="-120"/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AC73DC-DB64-46CD-87C9-248665D8F872}" type="slidenum">
              <a:rPr lang="zh-TW" altLang="en-US">
                <a:solidFill>
                  <a:srgbClr val="00E4A8"/>
                </a:solidFill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E4A8"/>
              </a:solidFill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9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 smtClean="0">
                <a:latin typeface="Times New Roman" panose="02020603050405020304" pitchFamily="18" charset="0"/>
              </a:rPr>
              <a:t>1200: A DP problem</a:t>
            </a:r>
            <a:endParaRPr lang="en-US" altLang="zh-TW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4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</p:spPr>
            <p:txBody>
              <a:bodyPr/>
              <a:lstStyle/>
              <a:p>
                <a:pPr eaLnBrk="1" hangingPunct="1"/>
                <a:r>
                  <a:rPr lang="zh-TW" altLang="en-US" sz="2400" dirty="0" smtClean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</a:t>
                </a:r>
                <a:r>
                  <a:rPr lang="zh-TW" altLang="en-US" sz="2400" dirty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★</a:t>
                </a:r>
                <a:r>
                  <a:rPr lang="zh-TW" altLang="en-US" sz="2400" dirty="0" smtClean="0">
                    <a:solidFill>
                      <a:schemeClr val="hlink"/>
                    </a:solidFill>
                    <a:latin typeface="Times New Roman" panose="02020603050405020304" pitchFamily="18" charset="0"/>
                  </a:rPr>
                  <a:t>☆☆☆</a:t>
                </a:r>
              </a:p>
              <a:p>
                <a:pPr eaLnBrk="1" hangingPunct="1"/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題組：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ea typeface="新細明體" panose="02020500000000000000" pitchFamily="18" charset="-120"/>
                  </a:rPr>
                  <a:t>Problem Set Archive with Online Judge</a:t>
                </a:r>
              </a:p>
              <a:p>
                <a:pPr eaLnBrk="1" hangingPunct="1"/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題號：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1200 : A DP problem</a:t>
                </a:r>
              </a:p>
              <a:p>
                <a:pPr eaLnBrk="1" hangingPunct="1"/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解題者：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李協彥</a:t>
                </a:r>
                <a:endParaRPr lang="zh-TW" altLang="en-US" sz="2400" dirty="0" smtClean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解題日期：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20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17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年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5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月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23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日</a:t>
                </a:r>
                <a:endParaRPr lang="zh-TW" altLang="en-US" sz="2400" dirty="0" smtClean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pPr eaLnBrk="1" hangingPunct="1"/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題意：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測資為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sz="2400" dirty="0" smtClean="0">
                    <a:latin typeface="Times New Roman" panose="02020603050405020304" pitchFamily="18" charset="0"/>
                  </a:rPr>
                  <a:t> 個一元一次方程式，運算符號只有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或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的係數與常數項皆為整數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[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0~1000]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，這題要求出每個方程式的</a:t>
                </a:r>
                <a:r>
                  <a:rPr lang="zh-TW" altLang="en-US" sz="2400" i="0" dirty="0" smtClean="0">
                    <a:latin typeface="+mj-lt"/>
                    <a:sym typeface="Wingdings" panose="05000000000000000000" pitchFamily="2" charset="2"/>
                  </a:rPr>
                  <a:t>解，以整數下界的形式印出，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若方程式無解印出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”IMPOSSIBLE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，若無限多解需印出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”IDENTITY”</a:t>
                </a:r>
                <a:r>
                  <a:rPr lang="zh-TW" altLang="en-US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。</a:t>
                </a:r>
                <a:endParaRPr lang="en-US" altLang="zh-TW" sz="2400" dirty="0" smtClean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512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447800"/>
                <a:ext cx="8077200" cy="4789488"/>
              </a:xfrm>
              <a:blipFill rotWithShape="0">
                <a:blip r:embed="rId3"/>
                <a:stretch>
                  <a:fillRect l="-151" t="-1019" r="-490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761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題意範例：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endParaRPr lang="en-US" altLang="zh-TW" sz="2400" b="1" dirty="0" smtClean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en-US" altLang="zh-TW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2x-4+5x+300=98x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  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3</a:t>
                </a:r>
                <a:endParaRPr lang="en-US" altLang="zh-TW" sz="2400" dirty="0" smtClean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x+2=2+x               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  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IDENTITY</a:t>
                </a:r>
                <a:r>
                  <a:rPr lang="en-US" altLang="zh-TW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		</a:t>
                </a:r>
                <a:endParaRPr lang="zh-TW" altLang="en-US" sz="2400" b="1" dirty="0" smtClean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解法：</a:t>
                </a:r>
                <a:endParaRPr lang="en-US" altLang="zh-TW" sz="2400" b="1" dirty="0" smtClean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透過字串處理之後，整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理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出等號兩邊的方程式，</a:t>
                </a:r>
                <a:endParaRPr lang="en-US" altLang="zh-TW" sz="2400" dirty="0" smtClean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即可算出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zh-TW" altLang="en-US" sz="2400" dirty="0" smtClean="0">
                    <a:latin typeface="Times New Roman" panose="02020603050405020304" pitchFamily="18" charset="0"/>
                  </a:rPr>
                  <a:t>。</a:t>
                </a:r>
              </a:p>
              <a:p>
                <a:pPr marL="11430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-4+5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+300=98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endParaRPr lang="en-US" altLang="zh-TW" sz="2400" dirty="0" smtClean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11430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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 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a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+ b = c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+ d</a:t>
                </a: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altLang="zh-TW" sz="2400" b="0" i="0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f>
                      <m:f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</m:num>
                      <m:den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</m:t>
                        </m:r>
                      </m:den>
                    </m:f>
                  </m:oMath>
                </a14:m>
                <a:endParaRPr lang="en-US" altLang="zh-TW" sz="2400" dirty="0" smtClean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114300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endParaRPr lang="en-US" altLang="zh-TW" sz="2400" dirty="0" smtClean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857250" lvl="1" indent="-342900" eaLnBrk="1" hangingPunct="1">
                  <a:lnSpc>
                    <a:spcPct val="90000"/>
                  </a:lnSpc>
                </a:pPr>
                <a:r>
                  <a:rPr lang="zh-TW" altLang="en-US" sz="20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字串處理：</a:t>
                </a:r>
                <a:endParaRPr lang="en-US" altLang="zh-TW" sz="2000" dirty="0" smtClean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514350" lvl="1" indent="0" eaLnBrk="1" hangingPunct="1">
                  <a:lnSpc>
                    <a:spcPct val="90000"/>
                  </a:lnSpc>
                  <a:buNone/>
                </a:pPr>
                <a:r>
                  <a:rPr lang="en-US" altLang="zh-TW" sz="20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	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逐個</a:t>
                </a:r>
                <a:r>
                  <a:rPr lang="zh-TW" altLang="en-US" sz="2000" dirty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字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元去讀取，遇到運算子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(+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-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= x)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sym typeface="Wingdings" panose="05000000000000000000" pitchFamily="2" charset="2"/>
                  </a:rPr>
                  <a:t>就總結這一項的數值</a:t>
                </a:r>
                <a:endParaRPr lang="en-US" altLang="zh-TW" sz="2000" dirty="0" smtClean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457200" eaLnBrk="1" hangingPunct="1">
                  <a:lnSpc>
                    <a:spcPct val="90000"/>
                  </a:lnSpc>
                </a:pPr>
                <a:endParaRPr lang="en-US" altLang="zh-TW" sz="2400" b="1" dirty="0" smtClean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marL="457200" eaLnBrk="1" hangingPunct="1">
                  <a:lnSpc>
                    <a:spcPct val="90000"/>
                  </a:lnSpc>
                </a:pPr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解</a:t>
                </a:r>
                <a:r>
                  <a:rPr lang="zh-TW" altLang="en-US" sz="2400" b="1" dirty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題</a:t>
                </a:r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範例： </a:t>
                </a:r>
                <a:r>
                  <a:rPr lang="en-US" altLang="zh-TW" sz="2400" dirty="0" smtClean="0"/>
                  <a:t>38+5x-20-3x+x+0x+9=20x</a:t>
                </a:r>
                <a:endParaRPr lang="zh-TW" altLang="en-US" sz="2400" dirty="0"/>
              </a:p>
              <a:p>
                <a:pPr marL="457200" eaLnBrk="1" hangingPunct="1">
                  <a:lnSpc>
                    <a:spcPct val="90000"/>
                  </a:lnSpc>
                </a:pPr>
                <a:endParaRPr lang="en-US" altLang="zh-TW" sz="2400" dirty="0" smtClean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marL="514350" lvl="1" indent="0" eaLnBrk="1" hangingPunct="1">
                  <a:lnSpc>
                    <a:spcPct val="90000"/>
                  </a:lnSpc>
                  <a:buNone/>
                </a:pPr>
                <a:endParaRPr lang="en-US" altLang="zh-TW" sz="2000" dirty="0">
                  <a:latin typeface="Times New Roman" panose="02020603050405020304" pitchFamily="18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92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blipFill rotWithShape="0">
                <a:blip r:embed="rId3"/>
                <a:stretch>
                  <a:fillRect l="-151" t="-151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21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38+5x-20-3x+x+0x+9=20x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97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8+5x-20-3x+x+0x+9=20x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1525063" y="824518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26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+5x-20-3x+x+0x+9=20x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1763688" y="824518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45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5x-20-3x+x+0x+9=20x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2123728" y="824518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向下箭號 1"/>
          <p:cNvSpPr/>
          <p:nvPr/>
        </p:nvSpPr>
        <p:spPr bwMode="auto">
          <a:xfrm rot="20322711">
            <a:off x="2774083" y="3634752"/>
            <a:ext cx="432048" cy="2275486"/>
          </a:xfrm>
          <a:prstGeom prst="downArrow">
            <a:avLst>
              <a:gd name="adj1" fmla="val 50000"/>
              <a:gd name="adj2" fmla="val 114085"/>
            </a:avLst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428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5x-20-3x+x+0x+9=20x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2123728" y="824518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向下箭號 8"/>
          <p:cNvSpPr/>
          <p:nvPr/>
        </p:nvSpPr>
        <p:spPr bwMode="auto">
          <a:xfrm rot="20322711">
            <a:off x="2774083" y="3634752"/>
            <a:ext cx="432048" cy="2275486"/>
          </a:xfrm>
          <a:prstGeom prst="downArrow">
            <a:avLst>
              <a:gd name="adj1" fmla="val 50000"/>
              <a:gd name="adj2" fmla="val 114085"/>
            </a:avLst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054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5x-20-3x+x+0x+9=20x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2123728" y="824518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50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38+5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x-20-3x+x+0x+9=20x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2411760" y="821735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5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8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38+5x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-20-3x+x+0x+9=20x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2699792" y="824518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5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向下箭號 8"/>
          <p:cNvSpPr/>
          <p:nvPr/>
        </p:nvSpPr>
        <p:spPr bwMode="auto">
          <a:xfrm rot="180721">
            <a:off x="2100775" y="3784890"/>
            <a:ext cx="432048" cy="1878499"/>
          </a:xfrm>
          <a:prstGeom prst="downArrow">
            <a:avLst>
              <a:gd name="adj1" fmla="val 50000"/>
              <a:gd name="adj2" fmla="val 114085"/>
            </a:avLst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534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5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38+5x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-20-3x+x+0x+9=20x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5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2699792" y="824518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向下箭號 8"/>
          <p:cNvSpPr/>
          <p:nvPr/>
        </p:nvSpPr>
        <p:spPr bwMode="auto">
          <a:xfrm rot="180721">
            <a:off x="2100775" y="3784890"/>
            <a:ext cx="432048" cy="1878499"/>
          </a:xfrm>
          <a:prstGeom prst="downArrow">
            <a:avLst>
              <a:gd name="adj1" fmla="val 50000"/>
              <a:gd name="adj2" fmla="val 114085"/>
            </a:avLst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192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38+5x-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20-3x+x+0x+9=20x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5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2915816" y="821735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-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9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-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20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38+5x-20-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3x+x+0x+9=20x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5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3635896" y="805538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/>
          </p:nvPr>
        </p:nvGraphicFramePr>
        <p:xfrm>
          <a:off x="1414597" y="5085183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>
                    <a:noFill/>
                  </a:tcPr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5</a:t>
                      </a:r>
                      <a:endParaRPr lang="zh-TW" alt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18</a:t>
                      </a:r>
                      <a:endParaRPr lang="zh-TW" alt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9" name="向下箭號 8"/>
          <p:cNvSpPr/>
          <p:nvPr/>
        </p:nvSpPr>
        <p:spPr bwMode="auto">
          <a:xfrm rot="20201761">
            <a:off x="2864785" y="3629522"/>
            <a:ext cx="432048" cy="2333228"/>
          </a:xfrm>
          <a:prstGeom prst="downArrow">
            <a:avLst>
              <a:gd name="adj1" fmla="val 50000"/>
              <a:gd name="adj2" fmla="val 114085"/>
            </a:avLst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872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38+5x-20-3x+x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+0x+9=20x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4788024" y="802070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3063871" y="3524914"/>
            <a:ext cx="3434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Special case </a:t>
            </a:r>
            <a:r>
              <a:rPr lang="en-US" altLang="zh-TW" dirty="0" smtClean="0">
                <a:sym typeface="Wingdings" panose="05000000000000000000" pitchFamily="2" charset="2"/>
              </a:rPr>
              <a:t> </a:t>
            </a:r>
            <a:r>
              <a:rPr lang="en-US" altLang="zh-TW" dirty="0" smtClean="0"/>
              <a:t>value=1</a:t>
            </a:r>
            <a:endParaRPr lang="zh-TW" altLang="en-US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向下箭號 11"/>
          <p:cNvSpPr/>
          <p:nvPr/>
        </p:nvSpPr>
        <p:spPr bwMode="auto">
          <a:xfrm rot="188986">
            <a:off x="2166688" y="4297371"/>
            <a:ext cx="432048" cy="1575626"/>
          </a:xfrm>
          <a:prstGeom prst="downArrow">
            <a:avLst>
              <a:gd name="adj1" fmla="val 50000"/>
              <a:gd name="adj2" fmla="val 114085"/>
            </a:avLst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8568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38+5x-20-3x+x+0x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+9=20x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5652120" y="759750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向下箭號 8"/>
          <p:cNvSpPr/>
          <p:nvPr/>
        </p:nvSpPr>
        <p:spPr bwMode="auto">
          <a:xfrm rot="188986">
            <a:off x="2166688" y="4297371"/>
            <a:ext cx="432048" cy="1575626"/>
          </a:xfrm>
          <a:prstGeom prst="downArrow">
            <a:avLst>
              <a:gd name="adj1" fmla="val 50000"/>
              <a:gd name="adj2" fmla="val 114085"/>
            </a:avLst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5462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38+5x-20-3x+x+0x+9=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18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6660232" y="776705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9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8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547664" y="116632"/>
            <a:ext cx="648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38+5x-20-3x+x+0x+9=</a:t>
            </a:r>
            <a:r>
              <a:rPr lang="en-US" altLang="zh-TW" sz="4000" dirty="0" smtClean="0">
                <a:solidFill>
                  <a:schemeClr val="bg1">
                    <a:lumMod val="85000"/>
                  </a:schemeClr>
                </a:solidFill>
              </a:rPr>
              <a:t>20x</a:t>
            </a:r>
            <a:endParaRPr lang="zh-TW" alt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414597" y="5085184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27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向下箭號 6"/>
          <p:cNvSpPr/>
          <p:nvPr/>
        </p:nvSpPr>
        <p:spPr bwMode="auto">
          <a:xfrm rot="10800000">
            <a:off x="6660232" y="776705"/>
            <a:ext cx="504056" cy="792088"/>
          </a:xfrm>
          <a:prstGeom prst="downArrow">
            <a:avLst>
              <a:gd name="adj1" fmla="val 34395"/>
              <a:gd name="adj2" fmla="val 73408"/>
            </a:avLst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/>
          </p:nvPr>
        </p:nvGraphicFramePr>
        <p:xfrm>
          <a:off x="467544" y="2708920"/>
          <a:ext cx="2592288" cy="16319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296144"/>
              </a:tblGrid>
              <a:tr h="528251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Positive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+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Value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9</a:t>
                      </a:r>
                      <a:endParaRPr lang="zh-TW" altLang="en-US" sz="2400" dirty="0"/>
                    </a:p>
                  </a:txBody>
                  <a:tcPr/>
                </a:tc>
              </a:tr>
              <a:tr h="551869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length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1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向下箭號 8"/>
          <p:cNvSpPr/>
          <p:nvPr/>
        </p:nvSpPr>
        <p:spPr bwMode="auto">
          <a:xfrm rot="20049024">
            <a:off x="2752345" y="4198971"/>
            <a:ext cx="432048" cy="1933573"/>
          </a:xfrm>
          <a:prstGeom prst="downArrow">
            <a:avLst>
              <a:gd name="adj1" fmla="val 50000"/>
              <a:gd name="adj2" fmla="val 114085"/>
            </a:avLst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124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763688" y="188640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27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899592" y="2060848"/>
                <a:ext cx="4664290" cy="7014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0−27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3−20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=1.58823529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060848"/>
                <a:ext cx="4664290" cy="7014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/>
              <p:cNvSpPr txBox="1"/>
              <p:nvPr/>
            </p:nvSpPr>
            <p:spPr>
              <a:xfrm>
                <a:off x="3779912" y="2881207"/>
                <a:ext cx="24734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zh-TW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1.58823529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2881207"/>
                <a:ext cx="2473498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1970" b="-11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91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763688" y="188640"/>
          <a:ext cx="6096000" cy="138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6130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ax + b = cx + d</a:t>
                      </a:r>
                      <a:endParaRPr lang="zh-TW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a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c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d</a:t>
                      </a:r>
                      <a:endParaRPr lang="zh-TW" altLang="en-US" sz="2400" dirty="0"/>
                    </a:p>
                  </a:txBody>
                  <a:tcPr/>
                </a:tc>
              </a:tr>
              <a:tr h="46130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3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27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20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/>
                        <a:t>0</a:t>
                      </a:r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899592" y="2060848"/>
                <a:ext cx="4664290" cy="7014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0−27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3−20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=1.58823529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060848"/>
                <a:ext cx="4664290" cy="7014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/>
              <p:cNvSpPr txBox="1"/>
              <p:nvPr/>
            </p:nvSpPr>
            <p:spPr>
              <a:xfrm>
                <a:off x="3779912" y="2881207"/>
                <a:ext cx="24734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zh-TW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1.58823529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2881207"/>
                <a:ext cx="2473498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1970" b="-11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接點 4"/>
          <p:cNvCxnSpPr/>
          <p:nvPr/>
        </p:nvCxnSpPr>
        <p:spPr bwMode="auto">
          <a:xfrm>
            <a:off x="0" y="3573016"/>
            <a:ext cx="925252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" name="文字方塊 7"/>
          <p:cNvSpPr txBox="1"/>
          <p:nvPr/>
        </p:nvSpPr>
        <p:spPr>
          <a:xfrm>
            <a:off x="611560" y="4077072"/>
            <a:ext cx="54214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dirty="0"/>
              <a:t>a</a:t>
            </a:r>
            <a:r>
              <a:rPr lang="en-US" altLang="zh-TW" dirty="0" smtClean="0"/>
              <a:t> == c and b == d  </a:t>
            </a:r>
            <a:r>
              <a:rPr lang="en-US" altLang="zh-TW" dirty="0" smtClean="0">
                <a:sym typeface="Wingdings" panose="05000000000000000000" pitchFamily="2" charset="2"/>
              </a:rPr>
              <a:t> IDENTITY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dirty="0" smtClean="0">
                <a:sym typeface="Wingdings" panose="05000000000000000000" pitchFamily="2" charset="2"/>
              </a:rPr>
              <a:t>a == c and b  != d   IMPOSSIBLE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1155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討論：</a:t>
                </a:r>
              </a:p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	 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要印出數值的整數下界，可直接呼叫函式。</a:t>
                </a:r>
                <a:endParaRPr lang="en-US" altLang="zh-TW" sz="2400" dirty="0" smtClean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  <a:r>
                  <a:rPr lang="en-US" altLang="zh-TW" sz="2400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#include &lt;</a:t>
                </a:r>
                <a:r>
                  <a:rPr lang="en-US" altLang="zh-TW" sz="2400" dirty="0" err="1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math.h</a:t>
                </a:r>
                <a:r>
                  <a:rPr lang="en-US" altLang="zh-TW" sz="2400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&gt;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endParaRPr lang="en-US" altLang="zh-TW" sz="2400" dirty="0" smtClean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		</a:t>
                </a:r>
                <a:r>
                  <a:rPr lang="en-US" altLang="zh-TW" sz="2400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// double floor(double x);</a:t>
                </a:r>
                <a:endParaRPr lang="en-US" altLang="zh-TW" sz="2400" dirty="0">
                  <a:solidFill>
                    <a:srgbClr val="3BA943"/>
                  </a:solidFill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		</a:t>
                </a: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		double x = 1.234;</a:t>
                </a: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	</a:t>
                </a: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 err="1" smtClean="0">
                    <a:latin typeface="Times New Roman" panose="02020603050405020304" pitchFamily="18" charset="0"/>
                  </a:rPr>
                  <a:t>cout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  &lt;&lt;  floor(x)  &lt;&lt; </a:t>
                </a:r>
                <a:r>
                  <a:rPr lang="en-US" altLang="zh-TW" sz="2400" dirty="0" err="1" smtClean="0">
                    <a:latin typeface="Times New Roman" panose="02020603050405020304" pitchFamily="18" charset="0"/>
                  </a:rPr>
                  <a:t>endl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;</a:t>
                </a: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	</a:t>
                </a:r>
                <a:r>
                  <a:rPr lang="en-US" altLang="zh-TW" sz="2400" dirty="0" err="1" smtClean="0">
                    <a:latin typeface="Times New Roman" panose="02020603050405020304" pitchFamily="18" charset="0"/>
                  </a:rPr>
                  <a:t>printf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(“%d\</a:t>
                </a:r>
                <a:r>
                  <a:rPr lang="en-US" altLang="zh-TW" sz="2400" dirty="0" err="1" smtClean="0">
                    <a:latin typeface="Times New Roman" panose="02020603050405020304" pitchFamily="18" charset="0"/>
                  </a:rPr>
                  <a:t>n”,floor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(x));</a:t>
                </a:r>
              </a:p>
              <a:p>
                <a:pPr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None/>
                </a:pPr>
                <a:endParaRPr lang="en-US" altLang="zh-TW" sz="2400" dirty="0" smtClean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None/>
                </a:pPr>
                <a:r>
                  <a:rPr lang="en-US" altLang="zh-TW" sz="2400" dirty="0">
                    <a:latin typeface="Times New Roman" panose="02020603050405020304" pitchFamily="18" charset="0"/>
                  </a:rPr>
                  <a:t>	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	</a:t>
                </a:r>
                <a:r>
                  <a:rPr lang="zh-TW" altLang="en-US" sz="2400" dirty="0">
                    <a:latin typeface="Times New Roman" panose="02020603050405020304" pitchFamily="18" charset="0"/>
                  </a:rPr>
                  <a:t>此解法的時間複雜度為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𝑙𝑖𝑛𝑒𝑎𝑟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𝑡𝑖𝑚𝑒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eaLnBrk="1" hangingPunct="1">
                  <a:lnSpc>
                    <a:spcPct val="90000"/>
                  </a:lnSpc>
                  <a:buNone/>
                </a:pPr>
                <a:endParaRPr lang="zh-TW" altLang="en-US" sz="2400" dirty="0" smtClean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2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blipFill rotWithShape="0">
                <a:blip r:embed="rId3"/>
                <a:stretch>
                  <a:fillRect l="-151" t="-151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669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</Words>
  <Application>Microsoft Office PowerPoint</Application>
  <PresentationFormat>如螢幕大小 (4:3)</PresentationFormat>
  <Paragraphs>332</Paragraphs>
  <Slides>20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9" baseType="lpstr">
      <vt:lpstr>新細明體</vt:lpstr>
      <vt:lpstr>標楷體</vt:lpstr>
      <vt:lpstr>Arial</vt:lpstr>
      <vt:lpstr>Calibri</vt:lpstr>
      <vt:lpstr>Cambria Math</vt:lpstr>
      <vt:lpstr>Tahoma</vt:lpstr>
      <vt:lpstr>Times New Roman</vt:lpstr>
      <vt:lpstr>Wingdings</vt:lpstr>
      <vt:lpstr>Blends</vt:lpstr>
      <vt:lpstr>1200: A DP problem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10056: What is the Probability?</dc:title>
  <dc:creator>YanLee</dc:creator>
  <cp:lastModifiedBy>YanLee</cp:lastModifiedBy>
  <cp:revision>2</cp:revision>
  <dcterms:created xsi:type="dcterms:W3CDTF">2017-06-14T07:11:27Z</dcterms:created>
  <dcterms:modified xsi:type="dcterms:W3CDTF">2017-06-14T07:12:06Z</dcterms:modified>
</cp:coreProperties>
</file>