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sldIdLst>
    <p:sldId id="307" r:id="rId2"/>
    <p:sldId id="309" r:id="rId3"/>
    <p:sldId id="311" r:id="rId4"/>
    <p:sldId id="312" r:id="rId5"/>
    <p:sldId id="313" r:id="rId6"/>
    <p:sldId id="314" r:id="rId7"/>
  </p:sldIdLst>
  <p:sldSz cx="9144000" cy="6858000" type="screen4x3"/>
  <p:notesSz cx="6832600" cy="99631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CCFF99"/>
    <a:srgbClr val="20C428"/>
    <a:srgbClr val="3BA9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29" autoAdjust="0"/>
    <p:restoredTop sz="92138" autoAdjust="0"/>
  </p:normalViewPr>
  <p:slideViewPr>
    <p:cSldViewPr>
      <p:cViewPr varScale="1">
        <p:scale>
          <a:sx n="105" d="100"/>
          <a:sy n="105" d="100"/>
        </p:scale>
        <p:origin x="138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043D980C-C414-4612-86C9-14DC40107D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E0957A8A-F979-46CC-9474-86EB49A3365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2B7DB74-C3EC-4514-A933-F07D9A6A5C0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id="{87C11DF1-BB5E-4E12-8D97-A0AAF7BF570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32338"/>
            <a:ext cx="50101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:a16="http://schemas.microsoft.com/office/drawing/2014/main" id="{EF84DC62-BECE-4C5D-ADBC-80FFBEB447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4675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3255" name="Rectangle 7">
            <a:extLst>
              <a:ext uri="{FF2B5EF4-FFF2-40B4-BE49-F238E27FC236}">
                <a16:creationId xmlns:a16="http://schemas.microsoft.com/office/drawing/2014/main" id="{EFDFAC92-4DA4-48F6-AC4F-6D7BAC9E1B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64675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4" tIns="45912" rIns="91824" bIns="459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7ADD938-CF1D-4DFD-9818-50B5BF140B5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C56AF1D-2885-4E97-8780-06B3DA40D9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F4E5DE55-4F85-4791-AFA1-7F7F511B151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F46263AF-5726-4E24-B66C-778232710C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D7A7B76-D463-4ADE-BD03-AB4BD93B81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FC810A9-99F0-4323-A20F-634263F1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5FE09C3-6C9F-437B-80B3-404BCCFE372F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773E15-A592-4DF6-83BD-3DA5AE16A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962D5E3-FF13-444A-968A-07EB663E3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469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C9AD58FC-BCA4-45C0-AEEC-836D06F90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2216B3-741E-49B9-BD81-447AB8D324B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8FF58C6-76D2-42B5-A8F7-4E42D712E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4F213B5B-6329-4E0D-99E9-E4A56EC15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853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C9AD58FC-BCA4-45C0-AEEC-836D06F90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2216B3-741E-49B9-BD81-447AB8D324B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8FF58C6-76D2-42B5-A8F7-4E42D712E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4F213B5B-6329-4E0D-99E9-E4A56EC15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28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C9AD58FC-BCA4-45C0-AEEC-836D06F90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2216B3-741E-49B9-BD81-447AB8D324B1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8FF58C6-76D2-42B5-A8F7-4E42D712E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4F213B5B-6329-4E0D-99E9-E4A56EC15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200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90C8E0D4-960C-429D-B6F3-351EF2DFFC28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F707E0AE-1EDE-474E-9BEC-32E978E1B7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>
                <a:extLst>
                  <a:ext uri="{FF2B5EF4-FFF2-40B4-BE49-F238E27FC236}">
                    <a16:creationId xmlns:a16="http://schemas.microsoft.com/office/drawing/2014/main" id="{1AA2B732-CA26-4EBF-98D3-6931C862B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007F3CF0-CE18-47AA-B233-DD442B915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9CD889B6-1971-4078-88DA-E6ECB593BC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80EECF8C-F2AD-4A8C-A575-706D7667D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D1CC661C-CB03-41DB-BC39-B50420B8F4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zh-TW" altLang="en-US"/>
              </a:p>
            </p:txBody>
          </p:sp>
        </p:grp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70A818E5-F6B5-4017-B24C-B25E7C2E2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D14D3320-28D9-4B66-94CA-A281EB80B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id="{4771A3B9-041F-4A7C-ADC6-E74A167ECE6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DF57B008-6E55-4F09-8A23-99ADD70917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FFB56-62A7-4813-942C-05FF026C2802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46506AA5-17F4-48EB-B4E9-C75BD66241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953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1</a:t>
            </a:r>
            <a:endParaRPr lang="en-US" altLang="zh-TW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3CF9D186-B921-4932-84FE-E003938D08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1D412-3F4F-48D6-9641-C8EDBEFA387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91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1AA5717C-CBFB-4F4C-A926-5CA960D481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C6396-7BE5-4617-9796-050625607AAC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6975D9E-0483-4A06-90DC-33F058D12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6A69AF0-B22B-4CA5-946B-D101E8A42A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759C5-1F5D-4DCA-8484-DF41821C04E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421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3F093529-3311-46D2-AA3F-E05497CADB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59328-D6A1-4737-BB69-2A2BF1D32320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C3A20B31-E8A3-48E8-92C3-34173C3180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61CE6BB-CE53-47E3-9495-2DBF608FCD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B17D1-5387-438C-BC8B-DF0E3AECC75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7278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4F59A635-F9E4-4908-B589-506E1EBCEE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9DAB-EA50-4A2E-BD0B-6624349D8DA6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DBC28F5D-9AD9-47E5-95CE-BEF8A10898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7513D3B4-CFA7-4B79-8F6B-1DBEB50438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B526E-5A30-493C-BFA0-D7657EDF3BC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3022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BFA34330-1BF8-4CE0-A0A2-AD4B29EFF1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A1815-500E-4BCD-8C3E-09AC113A404A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9DDB37CB-1762-41F1-8E65-2E1E04323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DA7A98A8-117B-4EC0-939C-E04CC77223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04A6B-7CD1-43A6-B31D-17D32360E0F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875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56F7853E-F04E-4DEF-9738-58C5B9E4B3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9B7E2-E59B-4B15-95A0-DFF793561A16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73025A87-8DD9-440C-9F69-80E3A089DD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135C812-3258-4697-93FB-95C5EBFE5E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CE2DA-68CF-44C4-82C9-A20571D7CB2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71894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4BCBB01A-BE71-40EC-A312-F1BC9B6AE7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A6AE9-EF4E-46A3-985F-94FDF4E5C3FB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3694E50F-B2DA-48A6-A801-BC0E4FBE06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811D874-F4EE-410C-90AD-E4DAB8A456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BD1AD-29D6-449A-A567-654F5F7371A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3847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857C52CE-5C83-4360-80C2-F53453FCB3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4F201-BAC2-4823-8066-232027C23A31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DB5DCF97-E307-40D3-9B5F-B9EE09FA50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3FC0CD10-DE9E-4C63-B761-E639D62A4A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DBF6D-B22A-4724-BA4E-C49846C1557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97360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DF1AA092-7974-46EC-BC4F-85B4B1691A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F1869-979C-487E-A9C0-04D53DB10AB4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CB57BBB3-A23F-4100-A5D6-583D3391F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FA4B8F9E-1086-4743-BEB2-1D9ECE43BC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9858F-9DF3-4B46-A7D8-9AE73B4BBC2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5923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1B529027-4366-4CC9-9F1B-935ED1819F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C7D6C-6BB3-4128-ABB3-984ECFA00EA6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B6CC7073-C75C-4EC8-9F87-7E993D0B28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5CAE8909-6557-4305-AEFC-1FA30FBCB5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94209-E880-41C7-B98E-0DE8D32360E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665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07175" y="381000"/>
            <a:ext cx="1947863" cy="5791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5692775" cy="5791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B58422DF-E771-4554-83BF-73641859D7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CD5CE-B7C9-4330-A2BF-7B1EC6D1464B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34C3476-6A82-41BB-AE39-E57A4C3840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AD77BF0-F504-45E7-B080-9B06C32808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2D390-B9AB-45B6-BA79-24C3264664C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20146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>
            <a:extLst>
              <a:ext uri="{FF2B5EF4-FFF2-40B4-BE49-F238E27FC236}">
                <a16:creationId xmlns:a16="http://schemas.microsoft.com/office/drawing/2014/main" id="{E6D296D3-2DF3-46C1-814D-9FA503A23E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7930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10">
            <a:extLst>
              <a:ext uri="{FF2B5EF4-FFF2-40B4-BE49-F238E27FC236}">
                <a16:creationId xmlns:a16="http://schemas.microsoft.com/office/drawing/2014/main" id="{B911DD95-FD46-4814-90E1-657A1C580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155" name="Rectangle 11">
            <a:extLst>
              <a:ext uri="{FF2B5EF4-FFF2-40B4-BE49-F238E27FC236}">
                <a16:creationId xmlns:a16="http://schemas.microsoft.com/office/drawing/2014/main" id="{939149E2-8BB3-4091-9892-A5B19ACED3E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F317DDC-6F21-4DC5-8250-BFD9CEEEC671}" type="datetime1">
              <a:rPr lang="zh-TW" altLang="en-US"/>
              <a:pPr>
                <a:defRPr/>
              </a:pPr>
              <a:t>2021/3/21</a:t>
            </a:fld>
            <a:endParaRPr lang="en-US" altLang="zh-TW"/>
          </a:p>
        </p:txBody>
      </p:sp>
      <p:sp>
        <p:nvSpPr>
          <p:cNvPr id="6156" name="Rectangle 12">
            <a:extLst>
              <a:ext uri="{FF2B5EF4-FFF2-40B4-BE49-F238E27FC236}">
                <a16:creationId xmlns:a16="http://schemas.microsoft.com/office/drawing/2014/main" id="{4F9D7333-7D9B-45E4-BBE3-8EC48B7515D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157" name="Rectangle 13">
            <a:extLst>
              <a:ext uri="{FF2B5EF4-FFF2-40B4-BE49-F238E27FC236}">
                <a16:creationId xmlns:a16="http://schemas.microsoft.com/office/drawing/2014/main" id="{4B5C6F08-8DD2-4F4E-B90B-440A45400F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1D0FB31A-8374-42E6-9383-55D80DB3E81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5">
            <a:extLst>
              <a:ext uri="{FF2B5EF4-FFF2-40B4-BE49-F238E27FC236}">
                <a16:creationId xmlns:a16="http://schemas.microsoft.com/office/drawing/2014/main" id="{8F34DEB5-FC85-4F17-B13A-B0A0DA3D6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zh-TW" sz="1400" dirty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FF434975-1AD1-4187-A01D-29AB60CD7F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TW" b="1">
                <a:latin typeface="Times New Roman" panose="02020603050405020304" pitchFamily="18" charset="0"/>
              </a:rPr>
              <a:t>12218: An Industrial Spy</a:t>
            </a:r>
            <a:endParaRPr lang="en-US" altLang="zh-TW"/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CD6FDF4A-ED2A-4C9C-8015-22191022A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789488"/>
          </a:xfrm>
        </p:spPr>
        <p:txBody>
          <a:bodyPr/>
          <a:lstStyle/>
          <a:p>
            <a:pPr eaLnBrk="1" hangingPunct="1"/>
            <a:r>
              <a:rPr lang="zh-TW" altLang="en-US" sz="2400" dirty="0">
                <a:solidFill>
                  <a:schemeClr val="hlink"/>
                </a:solidFill>
                <a:latin typeface="Times New Roman" panose="02020603050405020304" pitchFamily="18" charset="0"/>
              </a:rPr>
              <a:t>★★☆☆☆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題組：</a:t>
            </a: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Problem Set Archive with Online Judge</a:t>
            </a: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題號：</a:t>
            </a:r>
            <a:r>
              <a:rPr lang="en-US" altLang="zh-TW" sz="2400" dirty="0">
                <a:latin typeface="Times New Roman" panose="02020603050405020304" pitchFamily="18" charset="0"/>
              </a:rPr>
              <a:t>12218: An Industrial Spy</a:t>
            </a:r>
            <a:endParaRPr lang="en-US" altLang="zh-TW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解題者：</a:t>
            </a:r>
            <a:r>
              <a:rPr lang="zh-TW" altLang="en-US" sz="2400" dirty="0">
                <a:latin typeface="Times New Roman" panose="02020603050405020304" pitchFamily="18" charset="0"/>
              </a:rPr>
              <a:t>張育誠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解題日期：</a:t>
            </a:r>
            <a:r>
              <a:rPr lang="zh-TW" altLang="en-US" sz="2400" dirty="0"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21</a:t>
            </a:r>
            <a:r>
              <a:rPr lang="zh-TW" altLang="en-US" sz="2400" dirty="0">
                <a:latin typeface="Times New Roman" panose="02020603050405020304" pitchFamily="18" charset="0"/>
              </a:rPr>
              <a:t>年</a:t>
            </a:r>
            <a:r>
              <a:rPr lang="en-US" altLang="zh-TW" sz="2400" dirty="0">
                <a:latin typeface="Times New Roman" panose="02020603050405020304" pitchFamily="18" charset="0"/>
              </a:rPr>
              <a:t>3</a:t>
            </a:r>
            <a:r>
              <a:rPr lang="zh-TW" altLang="en-US" sz="2400" dirty="0">
                <a:latin typeface="Times New Roman" panose="02020603050405020304" pitchFamily="18" charset="0"/>
              </a:rPr>
              <a:t>月</a:t>
            </a:r>
            <a:r>
              <a:rPr lang="en-US" altLang="zh-TW" sz="2400" dirty="0">
                <a:latin typeface="Times New Roman" panose="02020603050405020304" pitchFamily="18" charset="0"/>
              </a:rPr>
              <a:t>25</a:t>
            </a:r>
            <a:r>
              <a:rPr lang="zh-TW" altLang="en-US" sz="2400" dirty="0">
                <a:latin typeface="Times New Roman" panose="02020603050405020304" pitchFamily="18" charset="0"/>
              </a:rPr>
              <a:t>日</a:t>
            </a:r>
            <a:endParaRPr lang="zh-TW" altLang="en-US" sz="24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eaLnBrk="1" hangingPunct="1"/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題意：</a:t>
            </a:r>
            <a:b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給定一個純數數列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7</a:t>
            </a:r>
            <a:r>
              <a:rPr lang="zh-TW" altLang="en-US" sz="2400" dirty="0">
                <a:latin typeface="Times New Roman" panose="02020603050405020304" pitchFamily="18" charset="0"/>
              </a:rPr>
              <a:t> 字元</a:t>
            </a:r>
            <a:r>
              <a:rPr lang="en-US" altLang="zh-TW" sz="2400" dirty="0">
                <a:latin typeface="Times New Roman" panose="02020603050405020304" pitchFamily="18" charset="0"/>
              </a:rPr>
              <a:t>)</a:t>
            </a:r>
            <a:r>
              <a:rPr lang="zh-TW" altLang="en-US" sz="2400" dirty="0">
                <a:latin typeface="Times New Roman" panose="02020603050405020304" pitchFamily="18" charset="0"/>
              </a:rPr>
              <a:t>，可能是 </a:t>
            </a:r>
            <a:r>
              <a:rPr lang="en-US" altLang="zh-TW" sz="2400" dirty="0">
                <a:latin typeface="Times New Roman" panose="02020603050405020304" pitchFamily="18" charset="0"/>
              </a:rPr>
              <a:t>0</a:t>
            </a:r>
            <a:r>
              <a:rPr lang="zh-TW" altLang="en-US" sz="2400" dirty="0">
                <a:latin typeface="Times New Roman" panose="02020603050405020304" pitchFamily="18" charset="0"/>
              </a:rPr>
              <a:t> 開頭，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找出該數列所有排列組合，有幾個質數。</a:t>
            </a:r>
            <a:endParaRPr lang="zh-TW" altLang="en-US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題意範例：</a:t>
            </a:r>
            <a:r>
              <a:rPr lang="zh-TW" altLang="en-US" sz="2400" dirty="0">
                <a:solidFill>
                  <a:srgbClr val="3BA943"/>
                </a:solidFill>
                <a:latin typeface="Times New Roman" panose="02020603050405020304" pitchFamily="18" charset="0"/>
              </a:rPr>
              <a:t>  </a:t>
            </a:r>
            <a:br>
              <a:rPr lang="en-US" altLang="zh-TW" sz="2400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4</a:t>
            </a:r>
            <a:r>
              <a:rPr lang="zh-TW" altLang="en-US" sz="2400" dirty="0">
                <a:latin typeface="Times New Roman" panose="02020603050405020304" pitchFamily="18" charset="0"/>
              </a:rPr>
              <a:t>                                        </a:t>
            </a:r>
            <a:r>
              <a:rPr lang="en-US" altLang="zh-TW" sz="2400" dirty="0">
                <a:latin typeface="Times New Roman" panose="02020603050405020304" pitchFamily="18" charset="0"/>
              </a:rPr>
              <a:t>//</a:t>
            </a:r>
            <a:r>
              <a:rPr lang="zh-TW" altLang="en-US" sz="2400" dirty="0">
                <a:latin typeface="Times New Roman" panose="02020603050405020304" pitchFamily="18" charset="0"/>
              </a:rPr>
              <a:t>下方 </a:t>
            </a:r>
            <a:r>
              <a:rPr lang="en-US" altLang="zh-TW" sz="2400" dirty="0">
                <a:latin typeface="Times New Roman" panose="02020603050405020304" pitchFamily="18" charset="0"/>
              </a:rPr>
              <a:t>n</a:t>
            </a:r>
            <a:r>
              <a:rPr lang="zh-TW" altLang="en-US" sz="2400" dirty="0">
                <a:latin typeface="Times New Roman" panose="02020603050405020304" pitchFamily="18" charset="0"/>
              </a:rPr>
              <a:t> 組測資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17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		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400" dirty="0">
                <a:latin typeface="Times New Roman" panose="02020603050405020304" pitchFamily="18" charset="0"/>
              </a:rPr>
              <a:t>   </a:t>
            </a:r>
            <a:r>
              <a:rPr lang="en-US" altLang="zh-TW" sz="2400" dirty="0">
                <a:latin typeface="Times New Roman" panose="02020603050405020304" pitchFamily="18" charset="0"/>
              </a:rPr>
              <a:t>3             ( 7</a:t>
            </a:r>
            <a:r>
              <a:rPr lang="zh-TW" altLang="en-US" sz="2400" dirty="0">
                <a:latin typeface="Times New Roman" panose="02020603050405020304" pitchFamily="18" charset="0"/>
              </a:rPr>
              <a:t>、</a:t>
            </a:r>
            <a:r>
              <a:rPr lang="en-US" altLang="zh-TW" sz="2400" dirty="0">
                <a:latin typeface="Times New Roman" panose="02020603050405020304" pitchFamily="18" charset="0"/>
              </a:rPr>
              <a:t>17</a:t>
            </a:r>
            <a:r>
              <a:rPr lang="zh-TW" altLang="en-US" sz="2400" dirty="0">
                <a:latin typeface="Times New Roman" panose="02020603050405020304" pitchFamily="18" charset="0"/>
              </a:rPr>
              <a:t>、</a:t>
            </a:r>
            <a:r>
              <a:rPr lang="en-US" altLang="zh-TW" sz="2400" dirty="0">
                <a:latin typeface="Times New Roman" panose="02020603050405020304" pitchFamily="18" charset="0"/>
              </a:rPr>
              <a:t>71 )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1276543 	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400" dirty="0">
                <a:latin typeface="Times New Roman" panose="02020603050405020304" pitchFamily="18" charset="0"/>
              </a:rPr>
              <a:t>   </a:t>
            </a:r>
            <a:r>
              <a:rPr lang="en-US" altLang="zh-TW" sz="2400" dirty="0">
                <a:latin typeface="Times New Roman" panose="02020603050405020304" pitchFamily="18" charset="0"/>
              </a:rPr>
              <a:t>1336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9999999 	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400" dirty="0">
                <a:latin typeface="Times New Roman" panose="02020603050405020304" pitchFamily="18" charset="0"/>
              </a:rPr>
              <a:t>   </a:t>
            </a:r>
            <a:r>
              <a:rPr lang="en-US" altLang="zh-TW" sz="2400" dirty="0">
                <a:latin typeface="Times New Roman" panose="02020603050405020304" pitchFamily="18" charset="0"/>
              </a:rPr>
              <a:t>0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011 		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400" dirty="0">
                <a:latin typeface="Times New Roman" panose="02020603050405020304" pitchFamily="18" charset="0"/>
              </a:rPr>
              <a:t>   </a:t>
            </a:r>
            <a:r>
              <a:rPr lang="en-US" altLang="zh-TW" sz="2400" dirty="0">
                <a:latin typeface="Times New Roman" panose="02020603050405020304" pitchFamily="18" charset="0"/>
              </a:rPr>
              <a:t>2             ( 11</a:t>
            </a:r>
            <a:r>
              <a:rPr lang="zh-TW" altLang="en-US" sz="2400" dirty="0">
                <a:latin typeface="Times New Roman" panose="02020603050405020304" pitchFamily="18" charset="0"/>
              </a:rPr>
              <a:t>、</a:t>
            </a:r>
            <a:r>
              <a:rPr lang="en-US" altLang="zh-TW" sz="2400" dirty="0">
                <a:latin typeface="Times New Roman" panose="02020603050405020304" pitchFamily="18" charset="0"/>
              </a:rPr>
              <a:t>101 )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b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先建好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~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9999999 </a:t>
            </a:r>
            <a:r>
              <a:rPr lang="zh-TW" altLang="en-US" sz="2400" dirty="0">
                <a:latin typeface="Times New Roman" panose="02020603050405020304" pitchFamily="18" charset="0"/>
              </a:rPr>
              <a:t>的質數表，不然每一次都迴圈除法判斷會 </a:t>
            </a:r>
            <a:r>
              <a:rPr lang="en-US" altLang="zh-TW" sz="2400" dirty="0">
                <a:latin typeface="Times New Roman" panose="02020603050405020304" pitchFamily="18" charset="0"/>
              </a:rPr>
              <a:t>TLE</a:t>
            </a:r>
            <a:r>
              <a:rPr lang="zh-TW" altLang="en-US" sz="2400" dirty="0">
                <a:latin typeface="Times New Roman" panose="02020603050405020304" pitchFamily="18" charset="0"/>
              </a:rPr>
              <a:t>。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使用</a:t>
            </a:r>
            <a:r>
              <a:rPr lang="en-US" altLang="zh-TW" sz="2400" dirty="0">
                <a:latin typeface="Times New Roman" panose="02020603050405020304" pitchFamily="18" charset="0"/>
              </a:rPr>
              <a:t>【</a:t>
            </a:r>
            <a:r>
              <a:rPr lang="zh-TW" altLang="en-US" sz="2400" dirty="0">
                <a:latin typeface="Times New Roman" panose="02020603050405020304" pitchFamily="18" charset="0"/>
              </a:rPr>
              <a:t>厄拉托西尼篩法</a:t>
            </a:r>
            <a:r>
              <a:rPr lang="en-US" altLang="zh-TW" sz="2400" dirty="0">
                <a:latin typeface="Times New Roman" panose="02020603050405020304" pitchFamily="18" charset="0"/>
              </a:rPr>
              <a:t>】(</a:t>
            </a:r>
            <a:r>
              <a:rPr lang="zh-TW" altLang="en-US" sz="2400" dirty="0">
                <a:latin typeface="Times New Roman" panose="02020603050405020304" pitchFamily="18" charset="0"/>
              </a:rPr>
              <a:t>愛氏篩，也稱質數篩</a:t>
            </a:r>
            <a:r>
              <a:rPr lang="en-US" altLang="zh-TW" sz="2400" dirty="0">
                <a:latin typeface="Times New Roman" panose="02020603050405020304" pitchFamily="18" charset="0"/>
              </a:rPr>
              <a:t>)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TW" sz="2400" dirty="0">
                <a:latin typeface="Times New Roman" panose="02020603050405020304" pitchFamily="18" charset="0"/>
              </a:rPr>
              <a:t> 3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TW" sz="2400" dirty="0">
                <a:latin typeface="Times New Roman" panose="02020603050405020304" pitchFamily="18" charset="0"/>
              </a:rPr>
              <a:t> 5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r>
              <a:rPr lang="en-US" altLang="zh-TW" sz="2400" dirty="0">
                <a:latin typeface="Times New Roman" panose="02020603050405020304" pitchFamily="18" charset="0"/>
              </a:rPr>
              <a:t> 7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8</a:t>
            </a:r>
            <a:r>
              <a:rPr lang="en-US" altLang="zh-TW" sz="2400" dirty="0">
                <a:latin typeface="Times New Roman" panose="02020603050405020304" pitchFamily="18" charset="0"/>
              </a:rPr>
              <a:t> 9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TW" sz="2400" dirty="0">
                <a:latin typeface="Times New Roman" panose="02020603050405020304" pitchFamily="18" charset="0"/>
              </a:rPr>
              <a:t> 11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12 </a:t>
            </a:r>
            <a:r>
              <a:rPr lang="en-US" altLang="zh-TW" sz="2400" dirty="0">
                <a:latin typeface="Times New Roman" panose="02020603050405020304" pitchFamily="18" charset="0"/>
              </a:rPr>
              <a:t>13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14</a:t>
            </a:r>
            <a:r>
              <a:rPr lang="en-US" altLang="zh-TW" sz="2400" dirty="0">
                <a:latin typeface="Times New Roman" panose="02020603050405020304" pitchFamily="18" charset="0"/>
              </a:rPr>
              <a:t> 15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16</a:t>
            </a:r>
            <a:r>
              <a:rPr lang="en-US" altLang="zh-TW" sz="2400" dirty="0">
                <a:latin typeface="Times New Roman" panose="02020603050405020304" pitchFamily="18" charset="0"/>
              </a:rPr>
              <a:t> 17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18</a:t>
            </a:r>
            <a:r>
              <a:rPr lang="en-US" altLang="zh-TW" sz="2400" dirty="0">
                <a:latin typeface="Times New Roman" panose="02020603050405020304" pitchFamily="18" charset="0"/>
              </a:rPr>
              <a:t> 19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 21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22</a:t>
            </a:r>
            <a:r>
              <a:rPr lang="en-US" altLang="zh-TW" sz="2400" dirty="0">
                <a:latin typeface="Times New Roman" panose="02020603050405020304" pitchFamily="18" charset="0"/>
              </a:rPr>
              <a:t> 23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24</a:t>
            </a:r>
            <a:r>
              <a:rPr lang="en-US" altLang="zh-TW" sz="2400" dirty="0">
                <a:latin typeface="Times New Roman" panose="02020603050405020304" pitchFamily="18" charset="0"/>
              </a:rPr>
              <a:t> 25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TW" sz="2400" dirty="0">
                <a:latin typeface="Times New Roman" panose="02020603050405020304" pitchFamily="18" charset="0"/>
              </a:rPr>
              <a:t> 5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6</a:t>
            </a:r>
            <a:r>
              <a:rPr lang="en-US" altLang="zh-TW" sz="2400" dirty="0">
                <a:latin typeface="Times New Roman" panose="02020603050405020304" pitchFamily="18" charset="0"/>
              </a:rPr>
              <a:t> 7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8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9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TW" sz="2400" dirty="0">
                <a:latin typeface="Times New Roman" panose="02020603050405020304" pitchFamily="18" charset="0"/>
              </a:rPr>
              <a:t> 11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12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13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14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15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16</a:t>
            </a:r>
            <a:r>
              <a:rPr lang="en-US" altLang="zh-TW" sz="2400" dirty="0">
                <a:latin typeface="Times New Roman" panose="02020603050405020304" pitchFamily="18" charset="0"/>
              </a:rPr>
              <a:t> 17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18</a:t>
            </a:r>
            <a:r>
              <a:rPr lang="en-US" altLang="zh-TW" sz="2400" dirty="0">
                <a:latin typeface="Times New Roman" panose="02020603050405020304" pitchFamily="18" charset="0"/>
              </a:rPr>
              <a:t> 19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21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22</a:t>
            </a:r>
            <a:r>
              <a:rPr lang="en-US" altLang="zh-TW" sz="2400" dirty="0">
                <a:latin typeface="Times New Roman" panose="02020603050405020304" pitchFamily="18" charset="0"/>
              </a:rPr>
              <a:t> 23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24</a:t>
            </a:r>
            <a:r>
              <a:rPr lang="en-US" altLang="zh-TW" sz="2400" dirty="0">
                <a:latin typeface="Times New Roman" panose="02020603050405020304" pitchFamily="18" charset="0"/>
              </a:rPr>
              <a:t> 25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20C428"/>
                </a:solidFill>
                <a:latin typeface="Times New Roman" panose="02020603050405020304" pitchFamily="18" charset="0"/>
              </a:rPr>
              <a:t>5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6</a:t>
            </a:r>
            <a:r>
              <a:rPr lang="en-US" altLang="zh-TW" sz="2400" dirty="0">
                <a:latin typeface="Times New Roman" panose="02020603050405020304" pitchFamily="18" charset="0"/>
              </a:rPr>
              <a:t> 7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8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9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20C428"/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TW" sz="2400" dirty="0">
                <a:latin typeface="Times New Roman" panose="02020603050405020304" pitchFamily="18" charset="0"/>
              </a:rPr>
              <a:t> 11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12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13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14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20C428"/>
                </a:solidFill>
                <a:latin typeface="Times New Roman" panose="02020603050405020304" pitchFamily="18" charset="0"/>
              </a:rPr>
              <a:t>15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16</a:t>
            </a:r>
            <a:r>
              <a:rPr lang="en-US" altLang="zh-TW" sz="2400" dirty="0">
                <a:latin typeface="Times New Roman" panose="02020603050405020304" pitchFamily="18" charset="0"/>
              </a:rPr>
              <a:t> 17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18</a:t>
            </a:r>
            <a:r>
              <a:rPr lang="en-US" altLang="zh-TW" sz="2400" dirty="0">
                <a:latin typeface="Times New Roman" panose="02020603050405020304" pitchFamily="18" charset="0"/>
              </a:rPr>
              <a:t> 19 </a:t>
            </a:r>
            <a:r>
              <a:rPr lang="en-US" altLang="zh-TW" sz="2400" dirty="0">
                <a:solidFill>
                  <a:srgbClr val="20C428"/>
                </a:solidFill>
                <a:latin typeface="Times New Roman" panose="02020603050405020304" pitchFamily="18" charset="0"/>
              </a:rPr>
              <a:t>20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21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22</a:t>
            </a:r>
            <a:r>
              <a:rPr lang="en-US" altLang="zh-TW" sz="2400" dirty="0">
                <a:latin typeface="Times New Roman" panose="02020603050405020304" pitchFamily="18" charset="0"/>
              </a:rPr>
              <a:t> 23 </a:t>
            </a:r>
            <a:r>
              <a:rPr lang="en-US" altLang="zh-TW" sz="2400" dirty="0">
                <a:solidFill>
                  <a:srgbClr val="00B0F0"/>
                </a:solidFill>
                <a:latin typeface="Times New Roman" panose="02020603050405020304" pitchFamily="18" charset="0"/>
              </a:rPr>
              <a:t>24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20C428"/>
                </a:solidFill>
                <a:latin typeface="Times New Roman" panose="02020603050405020304" pitchFamily="18" charset="0"/>
              </a:rPr>
              <a:t>25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latin typeface="Times New Roman" panose="02020603050405020304" pitchFamily="18" charset="0"/>
              </a:rPr>
              <a:t>7</a:t>
            </a:r>
            <a:r>
              <a:rPr lang="en-US" altLang="zh-TW" sz="2400" baseline="30000" dirty="0">
                <a:latin typeface="Times New Roman" panose="02020603050405020304" pitchFamily="18" charset="0"/>
              </a:rPr>
              <a:t>2</a:t>
            </a:r>
            <a:r>
              <a:rPr lang="en-US" altLang="zh-TW" sz="2400" dirty="0">
                <a:latin typeface="Times New Roman" panose="02020603050405020304" pitchFamily="18" charset="0"/>
              </a:rPr>
              <a:t> &gt; 25</a:t>
            </a:r>
            <a:r>
              <a:rPr lang="zh-TW" altLang="en-US" sz="2400" dirty="0">
                <a:latin typeface="Times New Roman" panose="02020603050405020304" pitchFamily="18" charset="0"/>
              </a:rPr>
              <a:t>，結束</a:t>
            </a:r>
            <a:endParaRPr lang="en-US" altLang="zh-TW" sz="2400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  <a:t>2 3 4 5 6 </a:t>
            </a:r>
            <a:r>
              <a:rPr lang="en-US" altLang="zh-TW" sz="2400" dirty="0">
                <a:latin typeface="Times New Roman" panose="02020603050405020304" pitchFamily="18" charset="0"/>
              </a:rPr>
              <a:t>7 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  <a:t>8 9 10</a:t>
            </a:r>
            <a:r>
              <a:rPr lang="en-US" altLang="zh-TW" sz="2400" dirty="0">
                <a:latin typeface="Times New Roman" panose="02020603050405020304" pitchFamily="18" charset="0"/>
              </a:rPr>
              <a:t> 11 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  <a:t>12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13 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  <a:t>14 15 16</a:t>
            </a:r>
            <a:r>
              <a:rPr lang="en-US" altLang="zh-TW" sz="2400" dirty="0">
                <a:latin typeface="Times New Roman" panose="02020603050405020304" pitchFamily="18" charset="0"/>
              </a:rPr>
              <a:t> 17 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  <a:t>18</a:t>
            </a:r>
            <a:r>
              <a:rPr lang="en-US" altLang="zh-TW" sz="2400" dirty="0">
                <a:latin typeface="Times New Roman" panose="02020603050405020304" pitchFamily="18" charset="0"/>
              </a:rPr>
              <a:t> 19 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  <a:t>20 21 22</a:t>
            </a:r>
            <a:r>
              <a:rPr lang="en-US" altLang="zh-TW" sz="2400" dirty="0">
                <a:latin typeface="Times New Roman" panose="02020603050405020304" pitchFamily="18" charset="0"/>
              </a:rPr>
              <a:t> 23 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</a:rPr>
              <a:t>24 25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B8DCA6BC-7424-4032-A814-C582A9877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TW" sz="1400" dirty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1E48A1E-5E0F-4B8D-9E4A-C6DD1C07C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655496" cy="59835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解法：</a:t>
            </a:r>
            <a:b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建好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~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9999999 </a:t>
            </a:r>
            <a:r>
              <a:rPr lang="zh-TW" altLang="en-US" sz="2400" dirty="0">
                <a:latin typeface="Times New Roman" panose="02020603050405020304" pitchFamily="18" charset="0"/>
              </a:rPr>
              <a:t>的質數表。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使用 </a:t>
            </a:r>
            <a:r>
              <a:rPr lang="en-US" altLang="zh-TW" sz="2400" dirty="0">
                <a:latin typeface="Times New Roman" panose="02020603050405020304" pitchFamily="18" charset="0"/>
              </a:rPr>
              <a:t>C++</a:t>
            </a:r>
            <a:r>
              <a:rPr lang="zh-TW" altLang="en-US" sz="2400" dirty="0">
                <a:latin typeface="Times New Roman" panose="02020603050405020304" pitchFamily="18" charset="0"/>
              </a:rPr>
              <a:t> 內建的 </a:t>
            </a:r>
            <a:r>
              <a:rPr lang="en-US" altLang="zh-TW" sz="2400" dirty="0">
                <a:latin typeface="Times New Roman" panose="02020603050405020304" pitchFamily="18" charset="0"/>
              </a:rPr>
              <a:t>STL</a:t>
            </a:r>
            <a:r>
              <a:rPr lang="zh-TW" altLang="en-US" sz="2400" dirty="0">
                <a:latin typeface="Times New Roman" panose="02020603050405020304" pitchFamily="18" charset="0"/>
              </a:rPr>
              <a:t> 對於解此題會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非常</a:t>
            </a:r>
            <a:r>
              <a:rPr lang="zh-TW" altLang="en-US" sz="2400" dirty="0">
                <a:latin typeface="Times New Roman" panose="02020603050405020304" pitchFamily="18" charset="0"/>
              </a:rPr>
              <a:t>有幫助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sort() 			&lt;algorithm&gt;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2. </a:t>
            </a:r>
            <a:r>
              <a:rPr lang="en-US" altLang="zh-TW" sz="2400" dirty="0" err="1">
                <a:latin typeface="Times New Roman" panose="02020603050405020304" pitchFamily="18" charset="0"/>
              </a:rPr>
              <a:t>next_permutation</a:t>
            </a:r>
            <a:r>
              <a:rPr lang="en-US" altLang="zh-TW" sz="2400" dirty="0">
                <a:latin typeface="Times New Roman" panose="02020603050405020304" pitchFamily="18" charset="0"/>
              </a:rPr>
              <a:t>()	&lt;algorithm&gt;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3. set&lt;T&gt;			&lt;set&gt;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4. string			&lt;string&gt;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將數列 </a:t>
            </a:r>
            <a:r>
              <a:rPr lang="en-US" altLang="zh-TW" sz="2400" dirty="0">
                <a:latin typeface="Times New Roman" panose="02020603050405020304" pitchFamily="18" charset="0"/>
              </a:rPr>
              <a:t>sort</a:t>
            </a:r>
            <a:r>
              <a:rPr lang="zh-TW" altLang="en-US" sz="2400" dirty="0">
                <a:latin typeface="Times New Roman" panose="02020603050405020304" pitchFamily="18" charset="0"/>
              </a:rPr>
              <a:t> 之後，任意取出組合後使用 </a:t>
            </a:r>
            <a:r>
              <a:rPr lang="en-US" altLang="zh-TW" sz="2400" dirty="0" err="1">
                <a:latin typeface="Times New Roman" panose="02020603050405020304" pitchFamily="18" charset="0"/>
              </a:rPr>
              <a:t>next_permutation</a:t>
            </a:r>
            <a:r>
              <a:rPr lang="zh-TW" altLang="en-US" sz="2400" dirty="0">
                <a:latin typeface="Times New Roman" panose="02020603050405020304" pitchFamily="18" charset="0"/>
              </a:rPr>
              <a:t> 即可，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共有 </a:t>
            </a:r>
            <a:r>
              <a:rPr lang="en-US" altLang="zh-TW" sz="2400" dirty="0">
                <a:latin typeface="Times New Roman" panose="02020603050405020304" pitchFamily="18" charset="0"/>
              </a:rPr>
              <a:t>2</a:t>
            </a:r>
            <a:r>
              <a:rPr lang="en-US" altLang="zh-TW" sz="2400" baseline="30000" dirty="0">
                <a:latin typeface="Times New Roman" panose="02020603050405020304" pitchFamily="18" charset="0"/>
              </a:rPr>
              <a:t>n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</a:rPr>
              <a:t>種組合：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1276543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=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{1, 2, 7, 6, 5, 4, 3,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	 12, 17, 16, 15, 14, 13,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	 27, 26, 25, 24, 23,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	 76, 75, 74, 74,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	 65, 64, 64, 54, 53, 43, ….}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若屬於質數，就放入 </a:t>
            </a:r>
            <a:r>
              <a:rPr lang="en-US" altLang="zh-TW" sz="2400" dirty="0">
                <a:latin typeface="Times New Roman" panose="02020603050405020304" pitchFamily="18" charset="0"/>
              </a:rPr>
              <a:t>set</a:t>
            </a:r>
            <a:r>
              <a:rPr lang="zh-TW" altLang="en-US" sz="2400" dirty="0">
                <a:latin typeface="Times New Roman" panose="02020603050405020304" pitchFamily="18" charset="0"/>
              </a:rPr>
              <a:t>，因為 </a:t>
            </a:r>
            <a:r>
              <a:rPr lang="en-US" altLang="zh-TW" sz="2400" dirty="0">
                <a:latin typeface="Times New Roman" panose="02020603050405020304" pitchFamily="18" charset="0"/>
              </a:rPr>
              <a:t>set </a:t>
            </a:r>
            <a:r>
              <a:rPr lang="zh-TW" altLang="en-US" sz="2400" dirty="0">
                <a:latin typeface="Times New Roman" panose="02020603050405020304" pitchFamily="18" charset="0"/>
              </a:rPr>
              <a:t>不會存在重複元素，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故 </a:t>
            </a:r>
            <a:r>
              <a:rPr lang="en-US" altLang="zh-TW" sz="2400" dirty="0">
                <a:latin typeface="Times New Roman" panose="02020603050405020304" pitchFamily="18" charset="0"/>
              </a:rPr>
              <a:t>set</a:t>
            </a:r>
            <a:r>
              <a:rPr lang="zh-TW" altLang="en-US" sz="2400" dirty="0">
                <a:latin typeface="Times New Roman" panose="02020603050405020304" pitchFamily="18" charset="0"/>
              </a:rPr>
              <a:t> 大小即為答案。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87CFA8ED-8D99-4951-9BCB-0C5E6D1CD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D2D5F2-F8DD-49D7-8E1D-19FC1006B1CD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zh-TW" sz="1400" dirty="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073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>
            <a:extLst>
              <a:ext uri="{FF2B5EF4-FFF2-40B4-BE49-F238E27FC236}">
                <a16:creationId xmlns:a16="http://schemas.microsoft.com/office/drawing/2014/main" id="{3B85DE61-72C0-43E6-AE13-542B1859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83A8F0-5CCA-499A-A7C2-79715E228387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4EE587B-6313-47AD-8496-E2F0F757BA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51148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解法範例：</a:t>
            </a:r>
            <a:br>
              <a:rPr lang="en-US" altLang="zh-TW" sz="2400" b="1" dirty="0">
                <a:solidFill>
                  <a:srgbClr val="3BA943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011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TW" alt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 </a:t>
            </a:r>
            <a: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br>
              <a:rPr lang="en-US" altLang="zh-TW" sz="2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</a:br>
            <a:br>
              <a:rPr lang="en-US" altLang="zh-TW" sz="2400" dirty="0">
                <a:latin typeface="Times New Roman" panose="02020603050405020304" pitchFamily="18" charset="0"/>
                <a:sym typeface="Wingdings" panose="05000000000000000000" pitchFamily="2" charset="2"/>
              </a:rPr>
            </a:b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4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endParaRPr lang="zh-TW" altLang="en-US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TW" altLang="en-US" sz="2400" dirty="0">
                <a:latin typeface="Times New Roman" panose="02020603050405020304" pitchFamily="18" charset="0"/>
              </a:rPr>
              <a:t>如何列舉出所有組合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</a:rPr>
              <a:t> 使用 </a:t>
            </a:r>
            <a:r>
              <a:rPr lang="en-US" altLang="zh-TW" sz="2400" dirty="0">
                <a:latin typeface="Times New Roman" panose="02020603050405020304" pitchFamily="18" charset="0"/>
              </a:rPr>
              <a:t>&amp; operator</a:t>
            </a:r>
            <a:r>
              <a:rPr lang="zh-TW" altLang="en-US" sz="2400" dirty="0">
                <a:latin typeface="Times New Roman" panose="02020603050405020304" pitchFamily="18" charset="0"/>
              </a:rPr>
              <a:t> 來操作 </a:t>
            </a:r>
            <a:r>
              <a:rPr lang="en-US" altLang="zh-TW" sz="2400" dirty="0">
                <a:latin typeface="Times New Roman" panose="02020603050405020304" pitchFamily="18" charset="0"/>
              </a:rPr>
              <a:t>)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for(</a:t>
            </a:r>
            <a:r>
              <a:rPr lang="en-US" altLang="zh-TW" sz="2400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 = 0 ; </a:t>
            </a:r>
            <a:r>
              <a:rPr lang="en-US" altLang="zh-TW" sz="2400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 &lt; 2</a:t>
            </a:r>
            <a:r>
              <a:rPr lang="en-US" altLang="zh-TW" sz="2400" baseline="30000" dirty="0">
                <a:latin typeface="Times New Roman" panose="02020603050405020304" pitchFamily="18" charset="0"/>
              </a:rPr>
              <a:t>n</a:t>
            </a:r>
            <a:r>
              <a:rPr lang="en-US" altLang="zh-TW" sz="2400" dirty="0">
                <a:latin typeface="Times New Roman" panose="02020603050405020304" pitchFamily="18" charset="0"/>
              </a:rPr>
              <a:t>; ++</a:t>
            </a:r>
            <a:r>
              <a:rPr lang="en-US" altLang="zh-TW" sz="2400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)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for(j = 0 ; j &lt; n ; ++j)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	if( </a:t>
            </a:r>
            <a:r>
              <a:rPr lang="en-US" altLang="zh-TW" sz="2400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 &amp;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( 1 &lt;&lt;  j)</a:t>
            </a:r>
            <a:r>
              <a:rPr lang="en-US" altLang="zh-TW" sz="2400" dirty="0">
                <a:latin typeface="Times New Roman" panose="02020603050405020304" pitchFamily="18" charset="0"/>
              </a:rPr>
              <a:t>)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		string[j];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 = 1</a:t>
            </a:r>
            <a:r>
              <a:rPr lang="zh-TW" altLang="en-US" sz="2400" dirty="0">
                <a:latin typeface="Times New Roman" panose="02020603050405020304" pitchFamily="18" charset="0"/>
              </a:rPr>
              <a:t>、</a:t>
            </a:r>
            <a:r>
              <a:rPr lang="en-US" altLang="zh-TW" sz="2400" dirty="0">
                <a:latin typeface="Times New Roman" panose="02020603050405020304" pitchFamily="18" charset="0"/>
              </a:rPr>
              <a:t>j = 0  </a:t>
            </a:r>
            <a:r>
              <a:rPr lang="zh-TW" altLang="en-US" sz="2400" dirty="0">
                <a:latin typeface="Times New Roman" panose="02020603050405020304" pitchFamily="18" charset="0"/>
              </a:rPr>
              <a:t>→ </a:t>
            </a:r>
            <a:r>
              <a:rPr lang="en-US" altLang="zh-TW" sz="2400" dirty="0">
                <a:latin typeface="Times New Roman" panose="02020603050405020304" pitchFamily="18" charset="0"/>
              </a:rPr>
              <a:t>1 &amp; (1 &lt;&lt; 0) </a:t>
            </a:r>
            <a:r>
              <a:rPr lang="zh-TW" altLang="en-US" sz="2400" dirty="0">
                <a:latin typeface="Times New Roman" panose="02020603050405020304" pitchFamily="18" charset="0"/>
              </a:rPr>
              <a:t>→ </a:t>
            </a:r>
            <a:r>
              <a:rPr lang="en-US" altLang="zh-TW" sz="2400" dirty="0">
                <a:latin typeface="Times New Roman" panose="02020603050405020304" pitchFamily="18" charset="0"/>
              </a:rPr>
              <a:t>0000 0001 &amp; 0000 0001 = 1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...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 = 10</a:t>
            </a:r>
            <a:r>
              <a:rPr lang="zh-TW" altLang="en-US" sz="2400" dirty="0">
                <a:latin typeface="Times New Roman" panose="02020603050405020304" pitchFamily="18" charset="0"/>
              </a:rPr>
              <a:t>、</a:t>
            </a:r>
            <a:r>
              <a:rPr lang="en-US" altLang="zh-TW" sz="2400" dirty="0">
                <a:latin typeface="Times New Roman" panose="02020603050405020304" pitchFamily="18" charset="0"/>
              </a:rPr>
              <a:t>j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=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  </a:t>
            </a:r>
            <a:r>
              <a:rPr lang="zh-TW" altLang="en-US" sz="2400" dirty="0">
                <a:latin typeface="Times New Roman" panose="02020603050405020304" pitchFamily="18" charset="0"/>
              </a:rPr>
              <a:t>→</a:t>
            </a:r>
            <a:r>
              <a:rPr lang="en-US" altLang="zh-TW" sz="2400" dirty="0">
                <a:latin typeface="Times New Roman" panose="02020603050405020304" pitchFamily="18" charset="0"/>
              </a:rPr>
              <a:t> 10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&amp;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(1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&lt;&lt;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3) </a:t>
            </a:r>
            <a:r>
              <a:rPr lang="zh-TW" altLang="en-US" sz="2400" dirty="0">
                <a:latin typeface="Times New Roman" panose="02020603050405020304" pitchFamily="18" charset="0"/>
              </a:rPr>
              <a:t>→ </a:t>
            </a:r>
            <a:r>
              <a:rPr lang="en-US" altLang="zh-TW" sz="2400" dirty="0">
                <a:latin typeface="Times New Roman" panose="02020603050405020304" pitchFamily="18" charset="0"/>
              </a:rPr>
              <a:t>0000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TW" sz="2400" dirty="0">
                <a:latin typeface="Times New Roman" panose="02020603050405020304" pitchFamily="18" charset="0"/>
              </a:rPr>
              <a:t>010 &amp; 0000 0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TW" sz="2400" dirty="0">
                <a:latin typeface="Times New Roman" panose="02020603050405020304" pitchFamily="18" charset="0"/>
              </a:rPr>
              <a:t>00 = 8</a:t>
            </a:r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B3A25FE2-B81F-4C03-8554-F9D363AC7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865967"/>
              </p:ext>
            </p:extLst>
          </p:nvPr>
        </p:nvGraphicFramePr>
        <p:xfrm>
          <a:off x="2387368" y="1052736"/>
          <a:ext cx="3336759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2253">
                  <a:extLst>
                    <a:ext uri="{9D8B030D-6E8A-4147-A177-3AD203B41FA5}">
                      <a16:colId xmlns:a16="http://schemas.microsoft.com/office/drawing/2014/main" val="2615160805"/>
                    </a:ext>
                  </a:extLst>
                </a:gridCol>
                <a:gridCol w="1112253">
                  <a:extLst>
                    <a:ext uri="{9D8B030D-6E8A-4147-A177-3AD203B41FA5}">
                      <a16:colId xmlns:a16="http://schemas.microsoft.com/office/drawing/2014/main" val="2496652585"/>
                    </a:ext>
                  </a:extLst>
                </a:gridCol>
                <a:gridCol w="1112253">
                  <a:extLst>
                    <a:ext uri="{9D8B030D-6E8A-4147-A177-3AD203B41FA5}">
                      <a16:colId xmlns:a16="http://schemas.microsoft.com/office/drawing/2014/main" val="869396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94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66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27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zh-TW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997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823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>
            <a:extLst>
              <a:ext uri="{FF2B5EF4-FFF2-40B4-BE49-F238E27FC236}">
                <a16:creationId xmlns:a16="http://schemas.microsoft.com/office/drawing/2014/main" id="{3B85DE61-72C0-43E6-AE13-542B1859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83A8F0-5CCA-499A-A7C2-79715E228387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4EE587B-6313-47AD-8496-E2F0F757BA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583488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+mj-lt"/>
              <a:buAutoNum type="arabicPeriod" startAt="2"/>
            </a:pPr>
            <a:r>
              <a:rPr lang="zh-TW" altLang="en-US" sz="2400" dirty="0">
                <a:latin typeface="Times New Roman" panose="02020603050405020304" pitchFamily="18" charset="0"/>
              </a:rPr>
              <a:t>字串轉數字可以使用 </a:t>
            </a:r>
            <a:r>
              <a:rPr lang="en-US" altLang="zh-TW" sz="2400" dirty="0">
                <a:latin typeface="Times New Roman" panose="02020603050405020304" pitchFamily="18" charset="0"/>
              </a:rPr>
              <a:t>&lt;</a:t>
            </a:r>
            <a:r>
              <a:rPr lang="en-US" altLang="zh-TW" sz="2400" dirty="0" err="1">
                <a:latin typeface="Times New Roman" panose="02020603050405020304" pitchFamily="18" charset="0"/>
              </a:rPr>
              <a:t>cmath</a:t>
            </a:r>
            <a:r>
              <a:rPr lang="en-US" altLang="zh-TW" sz="2400" dirty="0">
                <a:latin typeface="Times New Roman" panose="02020603050405020304" pitchFamily="18" charset="0"/>
              </a:rPr>
              <a:t>&gt; ( &lt;</a:t>
            </a:r>
            <a:r>
              <a:rPr lang="en-US" altLang="zh-TW" sz="2400" dirty="0" err="1">
                <a:latin typeface="Times New Roman" panose="02020603050405020304" pitchFamily="18" charset="0"/>
              </a:rPr>
              <a:t>math.h</a:t>
            </a:r>
            <a:r>
              <a:rPr lang="en-US" altLang="zh-TW" sz="2400" dirty="0">
                <a:latin typeface="Times New Roman" panose="02020603050405020304" pitchFamily="18" charset="0"/>
              </a:rPr>
              <a:t>&gt; )</a:t>
            </a:r>
            <a:r>
              <a:rPr lang="zh-TW" altLang="en-US" sz="2400" dirty="0">
                <a:latin typeface="Times New Roman" panose="02020603050405020304" pitchFamily="18" charset="0"/>
              </a:rPr>
              <a:t> 中的</a:t>
            </a:r>
            <a:r>
              <a:rPr lang="en-US" altLang="zh-TW" sz="2400" dirty="0" err="1">
                <a:latin typeface="Times New Roman" panose="02020603050405020304" pitchFamily="18" charset="0"/>
              </a:rPr>
              <a:t>atoi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char*</a:t>
            </a:r>
            <a:r>
              <a:rPr lang="en-US" altLang="zh-TW" sz="2400" dirty="0">
                <a:latin typeface="Times New Roman" panose="02020603050405020304" pitchFamily="18" charset="0"/>
              </a:rPr>
              <a:t>) </a:t>
            </a:r>
            <a:r>
              <a:rPr lang="zh-TW" altLang="en-US" sz="2400" dirty="0">
                <a:latin typeface="Times New Roman" panose="02020603050405020304" pitchFamily="18" charset="0"/>
              </a:rPr>
              <a:t>來轉換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例如 </a:t>
            </a:r>
            <a:r>
              <a:rPr lang="en-US" altLang="zh-TW" sz="2400" dirty="0">
                <a:latin typeface="Times New Roman" panose="02020603050405020304" pitchFamily="18" charset="0"/>
              </a:rPr>
              <a:t>string str = “02345”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  int num = </a:t>
            </a:r>
            <a:r>
              <a:rPr lang="en-US" altLang="zh-TW" sz="2400" dirty="0" err="1">
                <a:latin typeface="Times New Roman" panose="02020603050405020304" pitchFamily="18" charset="0"/>
              </a:rPr>
              <a:t>atoi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en-US" altLang="zh-TW" sz="24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str.c_str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()</a:t>
            </a:r>
            <a:r>
              <a:rPr lang="en-US" altLang="zh-TW" sz="2400" dirty="0">
                <a:latin typeface="Times New Roman" panose="02020603050405020304" pitchFamily="18" charset="0"/>
              </a:rPr>
              <a:t>) = 2345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※</a:t>
            </a:r>
            <a:r>
              <a:rPr lang="zh-TW" altLang="en-US" sz="2400" dirty="0">
                <a:latin typeface="Times New Roman" panose="02020603050405020304" pitchFamily="18" charset="0"/>
              </a:rPr>
              <a:t> 由於 </a:t>
            </a:r>
            <a:r>
              <a:rPr lang="en-US" altLang="zh-TW" sz="2400" dirty="0" err="1">
                <a:latin typeface="Times New Roman" panose="02020603050405020304" pitchFamily="18" charset="0"/>
              </a:rPr>
              <a:t>atoi</a:t>
            </a:r>
            <a:r>
              <a:rPr lang="zh-TW" altLang="en-US" sz="2400" dirty="0">
                <a:latin typeface="Times New Roman" panose="02020603050405020304" pitchFamily="18" charset="0"/>
              </a:rPr>
              <a:t> 是 </a:t>
            </a:r>
            <a:r>
              <a:rPr lang="en-US" altLang="zh-TW" sz="2400" dirty="0">
                <a:latin typeface="Times New Roman" panose="02020603050405020304" pitchFamily="18" charset="0"/>
              </a:rPr>
              <a:t>C</a:t>
            </a:r>
            <a:r>
              <a:rPr lang="zh-TW" altLang="en-US" sz="2400" dirty="0">
                <a:latin typeface="Times New Roman" panose="02020603050405020304" pitchFamily="18" charset="0"/>
              </a:rPr>
              <a:t> 內建的，只能吃 </a:t>
            </a:r>
            <a:r>
              <a:rPr lang="en-US" altLang="zh-TW" sz="2400" dirty="0">
                <a:latin typeface="Times New Roman" panose="02020603050405020304" pitchFamily="18" charset="0"/>
              </a:rPr>
              <a:t>char*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或者使用 </a:t>
            </a:r>
            <a:r>
              <a:rPr lang="en-US" altLang="zh-TW" sz="2400" dirty="0">
                <a:latin typeface="Times New Roman" panose="02020603050405020304" pitchFamily="18" charset="0"/>
              </a:rPr>
              <a:t>C++</a:t>
            </a:r>
            <a:r>
              <a:rPr lang="zh-TW" altLang="en-US" sz="2400" dirty="0">
                <a:latin typeface="Times New Roman" panose="02020603050405020304" pitchFamily="18" charset="0"/>
              </a:rPr>
              <a:t> 內建的 </a:t>
            </a:r>
            <a:r>
              <a:rPr lang="en-US" altLang="zh-TW" sz="2400" dirty="0" err="1">
                <a:latin typeface="Times New Roman" panose="02020603050405020304" pitchFamily="18" charset="0"/>
              </a:rPr>
              <a:t>stringstream</a:t>
            </a:r>
            <a:r>
              <a:rPr lang="en-US" altLang="zh-TW" sz="2400" dirty="0">
                <a:latin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</a:rPr>
              <a:t> 速度較慢 </a:t>
            </a:r>
            <a:r>
              <a:rPr lang="en-US" altLang="zh-TW" sz="2400" dirty="0">
                <a:latin typeface="Times New Roman" panose="02020603050405020304" pitchFamily="18" charset="0"/>
              </a:rPr>
              <a:t>)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+mj-lt"/>
              <a:buAutoNum type="arabicPeriod" startAt="2"/>
            </a:pPr>
            <a:endParaRPr lang="en-US" altLang="zh-TW" sz="2400" dirty="0">
              <a:latin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+mj-lt"/>
              <a:buAutoNum type="arabicPeriod" startAt="2"/>
            </a:pPr>
            <a:r>
              <a:rPr lang="zh-TW" altLang="en-US" sz="2400" dirty="0">
                <a:latin typeface="Times New Roman" panose="02020603050405020304" pitchFamily="18" charset="0"/>
              </a:rPr>
              <a:t>排列若不知 </a:t>
            </a:r>
            <a:r>
              <a:rPr lang="en-US" altLang="zh-TW" sz="2400" dirty="0" err="1">
                <a:latin typeface="Times New Roman" panose="02020603050405020304" pitchFamily="18" charset="0"/>
              </a:rPr>
              <a:t>next_permutation</a:t>
            </a:r>
            <a:r>
              <a:rPr lang="zh-TW" altLang="en-US" sz="2400" dirty="0">
                <a:latin typeface="Times New Roman" panose="02020603050405020304" pitchFamily="18" charset="0"/>
              </a:rPr>
              <a:t>，則用 </a:t>
            </a:r>
            <a:r>
              <a:rPr lang="en-US" altLang="zh-TW" sz="2400" dirty="0">
                <a:latin typeface="Times New Roman" panose="02020603050405020304" pitchFamily="18" charset="0"/>
              </a:rPr>
              <a:t>Depth First Search (DFS)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permute(string str, int left, int right){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if(left == right) </a:t>
            </a:r>
            <a:r>
              <a:rPr lang="zh-TW" altLang="en-US" sz="2400" dirty="0">
                <a:latin typeface="Times New Roman" panose="02020603050405020304" pitchFamily="18" charset="0"/>
              </a:rPr>
              <a:t>其中一種 </a:t>
            </a:r>
            <a:r>
              <a:rPr lang="en-US" altLang="zh-TW" sz="2400" dirty="0">
                <a:latin typeface="Times New Roman" panose="02020603050405020304" pitchFamily="18" charset="0"/>
              </a:rPr>
              <a:t>permute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else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	for(</a:t>
            </a:r>
            <a:r>
              <a:rPr lang="en-US" altLang="zh-TW" sz="2400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=left ; </a:t>
            </a:r>
            <a:r>
              <a:rPr lang="en-US" altLang="zh-TW" sz="2400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 &lt; </a:t>
            </a:r>
            <a:r>
              <a:rPr lang="en-US" altLang="zh-TW" sz="2400" dirty="0" err="1">
                <a:latin typeface="Times New Roman" panose="02020603050405020304" pitchFamily="18" charset="0"/>
              </a:rPr>
              <a:t>str.length</a:t>
            </a:r>
            <a:r>
              <a:rPr lang="en-US" altLang="zh-TW" sz="2400" dirty="0">
                <a:latin typeface="Times New Roman" panose="02020603050405020304" pitchFamily="18" charset="0"/>
              </a:rPr>
              <a:t>() ; ++</a:t>
            </a:r>
            <a:r>
              <a:rPr lang="en-US" altLang="zh-TW" sz="2400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){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		swap(str[left], str[</a:t>
            </a:r>
            <a:r>
              <a:rPr lang="en-US" altLang="zh-TW" sz="2400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]);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		permute(str, left+1, right);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		swap(str[left], str[</a:t>
            </a:r>
            <a:r>
              <a:rPr lang="en-US" altLang="zh-TW" sz="2400" dirty="0" err="1">
                <a:latin typeface="Times New Roman" panose="02020603050405020304" pitchFamily="18" charset="0"/>
              </a:rPr>
              <a:t>i</a:t>
            </a:r>
            <a:r>
              <a:rPr lang="en-US" altLang="zh-TW" sz="2400" dirty="0">
                <a:latin typeface="Times New Roman" panose="02020603050405020304" pitchFamily="18" charset="0"/>
              </a:rPr>
              <a:t>]);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		}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16839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編號版面配置區 5">
            <a:extLst>
              <a:ext uri="{FF2B5EF4-FFF2-40B4-BE49-F238E27FC236}">
                <a16:creationId xmlns:a16="http://schemas.microsoft.com/office/drawing/2014/main" id="{3B85DE61-72C0-43E6-AE13-542B1859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83A8F0-5CCA-499A-A7C2-79715E228387}" type="slidenum">
              <a:rPr kumimoji="0" lang="zh-TW" altLang="en-US" sz="1400" smtClean="0">
                <a:solidFill>
                  <a:schemeClr val="accent1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kumimoji="0" lang="en-US" altLang="zh-TW" sz="1400">
              <a:solidFill>
                <a:schemeClr val="accent1"/>
              </a:solidFill>
              <a:ea typeface="新細明體" panose="02020500000000000000" pitchFamily="18" charset="-12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4EE587B-6313-47AD-8496-E2F0F757BA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077200" cy="562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400" b="1" dirty="0">
                <a:solidFill>
                  <a:srgbClr val="3BA943"/>
                </a:solidFill>
                <a:latin typeface="Times New Roman" panose="02020603050405020304" pitchFamily="18" charset="0"/>
              </a:rPr>
              <a:t>討論：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+mj-lt"/>
              <a:buAutoNum type="arabicPeriod" startAt="4"/>
            </a:pPr>
            <a:r>
              <a:rPr lang="zh-TW" altLang="en-US" sz="2400" dirty="0">
                <a:latin typeface="Times New Roman" panose="02020603050405020304" pitchFamily="18" charset="0"/>
              </a:rPr>
              <a:t>若不知排列怎麼撰寫，可以計算每個數字出現的頻率，再去判斷當前數字是否有符合頻率 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</a:rPr>
              <a:t>很慢，但可以</a:t>
            </a:r>
            <a:r>
              <a:rPr lang="en-US" altLang="zh-TW" sz="2400" dirty="0">
                <a:latin typeface="Times New Roman" panose="02020603050405020304" pitchFamily="18" charset="0"/>
              </a:rPr>
              <a:t>AC)</a:t>
            </a:r>
            <a:r>
              <a:rPr lang="zh-TW" altLang="en-US" sz="2400" dirty="0">
                <a:latin typeface="Times New Roman" panose="02020603050405020304" pitchFamily="18" charset="0"/>
              </a:rPr>
              <a:t>。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以 </a:t>
            </a:r>
            <a:r>
              <a:rPr lang="en-US" altLang="zh-TW" sz="2400" dirty="0">
                <a:latin typeface="Times New Roman" panose="02020603050405020304" pitchFamily="18" charset="0"/>
              </a:rPr>
              <a:t>1276543</a:t>
            </a:r>
            <a:r>
              <a:rPr lang="zh-TW" altLang="en-US" sz="2400" dirty="0">
                <a:latin typeface="Times New Roman" panose="02020603050405020304" pitchFamily="18" charset="0"/>
              </a:rPr>
              <a:t> 為例：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zh-TW" altLang="en-US" sz="2400" dirty="0">
                <a:latin typeface="Times New Roman" panose="02020603050405020304" pitchFamily="18" charset="0"/>
              </a:rPr>
              <a:t>判斷 </a:t>
            </a:r>
            <a:r>
              <a:rPr lang="en-US" altLang="zh-TW" sz="2400" dirty="0">
                <a:latin typeface="Times New Roman" panose="02020603050405020304" pitchFamily="18" charset="0"/>
              </a:rPr>
              <a:t>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~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7654321</a:t>
            </a:r>
            <a:r>
              <a:rPr lang="zh-TW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TW" sz="2400" dirty="0">
                <a:latin typeface="Times New Roman" panose="02020603050405020304" pitchFamily="18" charset="0"/>
              </a:rPr>
              <a:t>(</a:t>
            </a:r>
            <a:r>
              <a:rPr lang="zh-TW" altLang="en-US" sz="2400" dirty="0">
                <a:latin typeface="Times New Roman" panose="02020603050405020304" pitchFamily="18" charset="0"/>
              </a:rPr>
              <a:t> 反過來 </a:t>
            </a:r>
            <a:r>
              <a:rPr lang="en-US" altLang="zh-TW" sz="2400" dirty="0">
                <a:latin typeface="Times New Roman" panose="02020603050405020304" pitchFamily="18" charset="0"/>
              </a:rPr>
              <a:t>sort )</a:t>
            </a:r>
            <a:r>
              <a:rPr lang="zh-TW" altLang="en-US" sz="2400" dirty="0">
                <a:latin typeface="Times New Roman" panose="02020603050405020304" pitchFamily="18" charset="0"/>
              </a:rPr>
              <a:t>是否符合頻率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1239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br>
              <a:rPr lang="en-US" altLang="zh-TW" sz="2400" dirty="0">
                <a:latin typeface="Times New Roman" panose="02020603050405020304" pitchFamily="18" charset="0"/>
              </a:rPr>
            </a:br>
            <a:r>
              <a:rPr lang="en-US" altLang="zh-TW" sz="2400" dirty="0">
                <a:latin typeface="Times New Roman" panose="02020603050405020304" pitchFamily="18" charset="0"/>
              </a:rPr>
              <a:t>75321</a:t>
            </a:r>
            <a:br>
              <a:rPr lang="en-US" altLang="zh-TW" sz="2400" dirty="0">
                <a:latin typeface="Times New Roman" panose="02020603050405020304" pitchFamily="18" charset="0"/>
              </a:rPr>
            </a:br>
            <a:endParaRPr lang="en-US" altLang="zh-TW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2F77FC05-81C9-4E9E-9234-3FE6CEE65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108075"/>
              </p:ext>
            </p:extLst>
          </p:nvPr>
        </p:nvGraphicFramePr>
        <p:xfrm>
          <a:off x="827584" y="2582862"/>
          <a:ext cx="7704852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3158472460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3928800517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3578825844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516896804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1494658526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718197143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95813825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1402831404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2795519602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3294851747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1793767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數字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62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頻率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7646688"/>
                  </a:ext>
                </a:extLst>
              </a:tr>
            </a:tbl>
          </a:graphicData>
        </a:graphic>
      </p:graphicFrame>
      <p:graphicFrame>
        <p:nvGraphicFramePr>
          <p:cNvPr id="6" name="表格 2">
            <a:extLst>
              <a:ext uri="{FF2B5EF4-FFF2-40B4-BE49-F238E27FC236}">
                <a16:creationId xmlns:a16="http://schemas.microsoft.com/office/drawing/2014/main" id="{53315630-A4FE-48D3-A754-AA6A243D4A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65569"/>
              </p:ext>
            </p:extLst>
          </p:nvPr>
        </p:nvGraphicFramePr>
        <p:xfrm>
          <a:off x="827584" y="4149080"/>
          <a:ext cx="7704852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3158472460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3928800517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3578825844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516896804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1494658526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718197143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95813825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1402831404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2795519602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3294851747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1793767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數字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62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頻率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646688"/>
                  </a:ext>
                </a:extLst>
              </a:tr>
            </a:tbl>
          </a:graphicData>
        </a:graphic>
      </p:graphicFrame>
      <p:graphicFrame>
        <p:nvGraphicFramePr>
          <p:cNvPr id="8" name="表格 2">
            <a:extLst>
              <a:ext uri="{FF2B5EF4-FFF2-40B4-BE49-F238E27FC236}">
                <a16:creationId xmlns:a16="http://schemas.microsoft.com/office/drawing/2014/main" id="{76EFDF48-6D83-4954-A32E-FA2C2B4C8E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092864"/>
              </p:ext>
            </p:extLst>
          </p:nvPr>
        </p:nvGraphicFramePr>
        <p:xfrm>
          <a:off x="827584" y="5419080"/>
          <a:ext cx="7704852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3158472460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3928800517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3578825844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516896804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1494658526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718197143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95813825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1402831404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2795519602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3294851747"/>
                    </a:ext>
                  </a:extLst>
                </a:gridCol>
                <a:gridCol w="669674">
                  <a:extLst>
                    <a:ext uri="{9D8B030D-6E8A-4147-A177-3AD203B41FA5}">
                      <a16:colId xmlns:a16="http://schemas.microsoft.com/office/drawing/2014/main" val="1793767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數字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5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6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9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62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頻率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</a:t>
                      </a:r>
                      <a:endParaRPr lang="zh-TW" altLang="en-US"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646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764981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2636</TotalTime>
  <Words>915</Words>
  <Application>Microsoft Office PowerPoint</Application>
  <PresentationFormat>如螢幕大小 (4:3)</PresentationFormat>
  <Paragraphs>113</Paragraphs>
  <Slides>6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0" baseType="lpstr">
      <vt:lpstr>Tahoma</vt:lpstr>
      <vt:lpstr>Times New Roman</vt:lpstr>
      <vt:lpstr>Wingdings</vt:lpstr>
      <vt:lpstr>Blends</vt:lpstr>
      <vt:lpstr>12218: An Industrial Spy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nsysu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 Greedy methods</dc:title>
  <dc:creator>cby</dc:creator>
  <cp:lastModifiedBy>育誠 張</cp:lastModifiedBy>
  <cp:revision>175</cp:revision>
  <dcterms:created xsi:type="dcterms:W3CDTF">1601-01-01T00:00:00Z</dcterms:created>
  <dcterms:modified xsi:type="dcterms:W3CDTF">2021-03-21T06:44:48Z</dcterms:modified>
</cp:coreProperties>
</file>