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3"/>
  </p:notesMasterIdLst>
  <p:sldIdLst>
    <p:sldId id="327" r:id="rId2"/>
    <p:sldId id="328" r:id="rId3"/>
    <p:sldId id="329" r:id="rId4"/>
    <p:sldId id="330" r:id="rId5"/>
    <p:sldId id="331" r:id="rId6"/>
    <p:sldId id="332" r:id="rId7"/>
    <p:sldId id="333" r:id="rId8"/>
    <p:sldId id="335" r:id="rId9"/>
    <p:sldId id="334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50" r:id="rId25"/>
    <p:sldId id="355" r:id="rId26"/>
    <p:sldId id="356" r:id="rId27"/>
    <p:sldId id="353" r:id="rId28"/>
    <p:sldId id="357" r:id="rId29"/>
    <p:sldId id="358" r:id="rId30"/>
    <p:sldId id="359" r:id="rId31"/>
    <p:sldId id="360" r:id="rId32"/>
    <p:sldId id="361" r:id="rId33"/>
    <p:sldId id="362" r:id="rId34"/>
    <p:sldId id="363" r:id="rId35"/>
    <p:sldId id="364" r:id="rId36"/>
    <p:sldId id="365" r:id="rId37"/>
    <p:sldId id="370" r:id="rId38"/>
    <p:sldId id="367" r:id="rId39"/>
    <p:sldId id="368" r:id="rId40"/>
    <p:sldId id="369" r:id="rId41"/>
    <p:sldId id="371" r:id="rId42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9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  <p:sld r:id="rId4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18" Type="http://schemas.openxmlformats.org/officeDocument/2006/relationships/slide" Target="slides/slide18.xml"/><Relationship Id="rId26" Type="http://schemas.openxmlformats.org/officeDocument/2006/relationships/slide" Target="slides/slide26.xml"/><Relationship Id="rId39" Type="http://schemas.openxmlformats.org/officeDocument/2006/relationships/slide" Target="slides/slide39.xml"/><Relationship Id="rId3" Type="http://schemas.openxmlformats.org/officeDocument/2006/relationships/slide" Target="slides/slide3.xml"/><Relationship Id="rId21" Type="http://schemas.openxmlformats.org/officeDocument/2006/relationships/slide" Target="slides/slide21.xml"/><Relationship Id="rId34" Type="http://schemas.openxmlformats.org/officeDocument/2006/relationships/slide" Target="slides/slide34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17" Type="http://schemas.openxmlformats.org/officeDocument/2006/relationships/slide" Target="slides/slide17.xml"/><Relationship Id="rId25" Type="http://schemas.openxmlformats.org/officeDocument/2006/relationships/slide" Target="slides/slide25.xml"/><Relationship Id="rId33" Type="http://schemas.openxmlformats.org/officeDocument/2006/relationships/slide" Target="slides/slide33.xml"/><Relationship Id="rId38" Type="http://schemas.openxmlformats.org/officeDocument/2006/relationships/slide" Target="slides/slide38.xml"/><Relationship Id="rId2" Type="http://schemas.openxmlformats.org/officeDocument/2006/relationships/slide" Target="slides/slide2.xml"/><Relationship Id="rId16" Type="http://schemas.openxmlformats.org/officeDocument/2006/relationships/slide" Target="slides/slide16.xml"/><Relationship Id="rId20" Type="http://schemas.openxmlformats.org/officeDocument/2006/relationships/slide" Target="slides/slide20.xml"/><Relationship Id="rId29" Type="http://schemas.openxmlformats.org/officeDocument/2006/relationships/slide" Target="slides/slide29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24" Type="http://schemas.openxmlformats.org/officeDocument/2006/relationships/slide" Target="slides/slide24.xml"/><Relationship Id="rId32" Type="http://schemas.openxmlformats.org/officeDocument/2006/relationships/slide" Target="slides/slide32.xml"/><Relationship Id="rId37" Type="http://schemas.openxmlformats.org/officeDocument/2006/relationships/slide" Target="slides/slide37.xml"/><Relationship Id="rId40" Type="http://schemas.openxmlformats.org/officeDocument/2006/relationships/slide" Target="slides/slide41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23" Type="http://schemas.openxmlformats.org/officeDocument/2006/relationships/slide" Target="slides/slide23.xml"/><Relationship Id="rId28" Type="http://schemas.openxmlformats.org/officeDocument/2006/relationships/slide" Target="slides/slide28.xml"/><Relationship Id="rId36" Type="http://schemas.openxmlformats.org/officeDocument/2006/relationships/slide" Target="slides/slide36.xml"/><Relationship Id="rId10" Type="http://schemas.openxmlformats.org/officeDocument/2006/relationships/slide" Target="slides/slide10.xml"/><Relationship Id="rId19" Type="http://schemas.openxmlformats.org/officeDocument/2006/relationships/slide" Target="slides/slide19.xml"/><Relationship Id="rId31" Type="http://schemas.openxmlformats.org/officeDocument/2006/relationships/slide" Target="slides/slide31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Relationship Id="rId22" Type="http://schemas.openxmlformats.org/officeDocument/2006/relationships/slide" Target="slides/slide22.xml"/><Relationship Id="rId27" Type="http://schemas.openxmlformats.org/officeDocument/2006/relationships/slide" Target="slides/slide27.xml"/><Relationship Id="rId30" Type="http://schemas.openxmlformats.org/officeDocument/2006/relationships/slide" Target="slides/slide30.xml"/><Relationship Id="rId35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F2F3127-FE2C-40F3-9403-A8B31C2CFAE6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821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396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413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188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753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17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708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8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795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9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964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10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511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11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2034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9259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837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2904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9686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9088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9854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18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214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19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6220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20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266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21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0887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2437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2087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6842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739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7142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9678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28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7391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29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3168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30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6278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31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1664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562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2697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8574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5275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2444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735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38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4817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39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5344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41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372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85E2E13-F15D-4ABD-8C26-F1697121E3EB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12532: Interval Product</a:t>
            </a:r>
            <a:endParaRPr lang="en-US" altLang="zh-TW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★★★★☆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題組：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新細明體" panose="02020500000000000000" pitchFamily="18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題號：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12532: Interval Product</a:t>
                </a:r>
                <a:endParaRPr lang="en-US" altLang="zh-TW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解題者：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李協彥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解題日期：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20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18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年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5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月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29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給予一個序列包含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個整數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TW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，對於這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N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個整數有兩種指令可以操作：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lvl="1" eaLnBrk="1" hangingPunct="1"/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zh-TW" alt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TW" altLang="en-US" sz="2000" dirty="0">
                    <a:latin typeface="Times New Roman" panose="02020603050405020304" pitchFamily="18" charset="0"/>
                  </a:rPr>
                  <a:t>：把第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zh-TW" altLang="en-US" sz="2000" dirty="0">
                    <a:latin typeface="Times New Roman" panose="02020603050405020304" pitchFamily="18" charset="0"/>
                  </a:rPr>
                  <a:t>個整數的值更改為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TW" altLang="en-US" sz="2000" dirty="0">
                    <a:latin typeface="Times New Roman" panose="02020603050405020304" pitchFamily="18" charset="0"/>
                  </a:rPr>
                  <a:t>。</a:t>
                </a:r>
                <a:endParaRPr lang="en-US" altLang="zh-TW" sz="2000" dirty="0">
                  <a:latin typeface="Times New Roman" panose="02020603050405020304" pitchFamily="18" charset="0"/>
                </a:endParaRPr>
              </a:p>
              <a:p>
                <a:pPr lvl="1" eaLnBrk="1" hangingPunct="1"/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zh-TW" alt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TW" altLang="en-US" sz="2000" dirty="0">
                    <a:latin typeface="Times New Roman" panose="02020603050405020304" pitchFamily="18" charset="0"/>
                  </a:rPr>
                  <a:t>：回傳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sz="2000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20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sz="2000" i="1" dirty="0" err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zh-TW" altLang="en-US" sz="2000" dirty="0">
                    <a:latin typeface="Times New Roman" panose="02020603050405020304" pitchFamily="18" charset="0"/>
                  </a:rPr>
                  <a:t>這個範圍的整數相乘起來的正負號</a:t>
                </a:r>
                <a:r>
                  <a:rPr lang="en-US" altLang="zh-TW" sz="2000" dirty="0">
                    <a:latin typeface="Times New Roman" panose="02020603050405020304" pitchFamily="18" charset="0"/>
                  </a:rPr>
                  <a:t>(</a:t>
                </a:r>
                <a:r>
                  <a:rPr lang="zh-TW" altLang="en-US" sz="2000" dirty="0">
                    <a:latin typeface="Times New Roman" panose="02020603050405020304" pitchFamily="18" charset="0"/>
                  </a:rPr>
                  <a:t>或是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)</a:t>
                </a:r>
                <a:r>
                  <a:rPr lang="zh-TW" altLang="en-US" sz="2000" dirty="0">
                    <a:latin typeface="Times New Roman" panose="02020603050405020304" pitchFamily="18" charset="0"/>
                  </a:rPr>
                  <a:t>。</a:t>
                </a:r>
                <a:endParaRPr lang="en-US" altLang="zh-TW" sz="2000" dirty="0">
                  <a:latin typeface="Times New Roman" panose="02020603050405020304" pitchFamily="18" charset="0"/>
                </a:endParaRPr>
              </a:p>
              <a:p>
                <a:pPr marL="400050" eaLnBrk="1" hangingPunct="1">
                  <a:buClr>
                    <a:schemeClr val="bg1"/>
                  </a:buClr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每個測資會有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K</a:t>
                </a:r>
                <a:r>
                  <a:rPr lang="en-US" altLang="zh-TW" sz="2400" dirty="0"/>
                  <a:t>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TW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道指令，要求每道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指令的結果。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7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  <a:blipFill rotWithShape="0">
                <a:blip r:embed="rId3"/>
                <a:stretch>
                  <a:fillRect l="-151" t="-101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9110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077200" cy="4111352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題意範例：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Input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				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Output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nn-NO" altLang="zh-TW" sz="2400" dirty="0"/>
                  <a:t>4 6</a:t>
                </a:r>
                <a:r>
                  <a:rPr lang="en-US" altLang="zh-TW" sz="2400" dirty="0">
                    <a:sym typeface="Wingdings" panose="05000000000000000000" pitchFamily="2" charset="2"/>
                  </a:rPr>
                  <a:t> 		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=4   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K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6</m:t>
                    </m:r>
                  </m:oMath>
                </a14:m>
                <a:r>
                  <a:rPr lang="nn-NO" altLang="zh-TW" sz="2400" dirty="0"/>
                  <a:t>			</a:t>
                </a:r>
                <a:r>
                  <a:rPr lang="en-US" altLang="zh-TW" sz="2400" dirty="0"/>
                  <a:t>0+-</a:t>
                </a:r>
                <a:endParaRPr lang="nn-NO" altLang="zh-TW" sz="2400" dirty="0"/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-2 6 0 -1	</a:t>
                </a:r>
                <a:r>
                  <a:rPr lang="zh-TW" altLang="en-US" sz="2400" dirty="0"/>
                  <a:t>序列的</a:t>
                </a:r>
                <a:r>
                  <a:rPr lang="en-US" altLang="zh-TW" sz="2400" dirty="0"/>
                  <a:t>4</a:t>
                </a:r>
                <a:r>
                  <a:rPr lang="zh-TW" altLang="en-US" sz="2400" dirty="0"/>
                  <a:t>個整數</a:t>
                </a:r>
                <a:endParaRPr lang="nn-NO" altLang="zh-TW" sz="2400" dirty="0"/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C 1 10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P 1 4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C 3 7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P 2 2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C 4 -5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P 1 4</a:t>
                </a:r>
                <a:endParaRPr lang="zh-TW" altLang="en-US" sz="2400" dirty="0"/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077200" cy="4111352"/>
              </a:xfrm>
              <a:blipFill rotWithShape="0">
                <a:blip r:embed="rId3"/>
                <a:stretch>
                  <a:fillRect l="-151" t="-2077" b="-1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單箭頭接點 3"/>
          <p:cNvCxnSpPr/>
          <p:nvPr/>
        </p:nvCxnSpPr>
        <p:spPr bwMode="auto">
          <a:xfrm>
            <a:off x="1907704" y="1700808"/>
            <a:ext cx="122413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15" name="右中括弧 14"/>
          <p:cNvSpPr/>
          <p:nvPr/>
        </p:nvSpPr>
        <p:spPr bwMode="auto">
          <a:xfrm>
            <a:off x="2339752" y="2492896"/>
            <a:ext cx="432048" cy="2088232"/>
          </a:xfrm>
          <a:prstGeom prst="rightBracket">
            <a:avLst>
              <a:gd name="adj" fmla="val 498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16" name="直線單箭頭接點 15"/>
          <p:cNvCxnSpPr/>
          <p:nvPr/>
        </p:nvCxnSpPr>
        <p:spPr bwMode="auto">
          <a:xfrm flipV="1">
            <a:off x="2771800" y="3479353"/>
            <a:ext cx="768896" cy="179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17" name="矩形 16"/>
          <p:cNvSpPr/>
          <p:nvPr/>
        </p:nvSpPr>
        <p:spPr>
          <a:xfrm>
            <a:off x="3549849" y="3266429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+mn-ea"/>
                <a:ea typeface="+mn-ea"/>
              </a:rPr>
              <a:t>6</a:t>
            </a:r>
            <a:r>
              <a:rPr lang="zh-TW" altLang="en-US" dirty="0">
                <a:latin typeface="+mn-ea"/>
                <a:ea typeface="+mn-ea"/>
              </a:rPr>
              <a:t>道指令</a:t>
            </a:r>
          </a:p>
        </p:txBody>
      </p:sp>
      <p:cxnSp>
        <p:nvCxnSpPr>
          <p:cNvPr id="19" name="直線單箭頭接點 18"/>
          <p:cNvCxnSpPr/>
          <p:nvPr/>
        </p:nvCxnSpPr>
        <p:spPr bwMode="auto">
          <a:xfrm>
            <a:off x="2611810" y="2132856"/>
            <a:ext cx="5200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20" name="直線單箭頭接點 19"/>
          <p:cNvCxnSpPr/>
          <p:nvPr/>
        </p:nvCxnSpPr>
        <p:spPr bwMode="auto">
          <a:xfrm flipV="1">
            <a:off x="4811733" y="1916832"/>
            <a:ext cx="2064523" cy="16201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739155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077200" cy="4111352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題意範例：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Input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				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Output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nn-NO" altLang="zh-TW" sz="2400" dirty="0"/>
                  <a:t>4 6</a:t>
                </a:r>
                <a:r>
                  <a:rPr lang="en-US" altLang="zh-TW" sz="2400" dirty="0">
                    <a:sym typeface="Wingdings" panose="05000000000000000000" pitchFamily="2" charset="2"/>
                  </a:rPr>
                  <a:t> 		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=4   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K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6</m:t>
                    </m:r>
                  </m:oMath>
                </a14:m>
                <a:r>
                  <a:rPr lang="nn-NO" altLang="zh-TW" sz="2400" dirty="0"/>
                  <a:t>			</a:t>
                </a:r>
                <a:r>
                  <a:rPr lang="en-US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0+-</a:t>
                </a:r>
                <a:endParaRPr lang="nn-NO" altLang="zh-TW" sz="2400" dirty="0">
                  <a:solidFill>
                    <a:schemeClr val="bg2">
                      <a:lumMod val="25000"/>
                      <a:lumOff val="75000"/>
                    </a:schemeClr>
                  </a:solidFill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-2 6 0 -1	</a:t>
                </a:r>
                <a:r>
                  <a:rPr lang="zh-TW" altLang="en-US" sz="2400" dirty="0"/>
                  <a:t>序列的</a:t>
                </a:r>
                <a:r>
                  <a:rPr lang="en-US" altLang="zh-TW" sz="2400" dirty="0"/>
                  <a:t>4</a:t>
                </a:r>
                <a:r>
                  <a:rPr lang="zh-TW" altLang="en-US" sz="2400" dirty="0"/>
                  <a:t>個整數</a:t>
                </a:r>
                <a:endParaRPr lang="nn-NO" altLang="zh-TW" sz="2400" dirty="0"/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C 1 10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</a:t>
                </a: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P 1 4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C 3 7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P 2 2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C 4 -5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P 1 4</a:t>
                </a:r>
                <a:endParaRPr lang="zh-TW" altLang="en-US" sz="2400" dirty="0">
                  <a:solidFill>
                    <a:schemeClr val="bg2">
                      <a:lumMod val="25000"/>
                      <a:lumOff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077200" cy="4111352"/>
              </a:xfrm>
              <a:blipFill rotWithShape="0">
                <a:blip r:embed="rId3"/>
                <a:stretch>
                  <a:fillRect l="-151" t="-2077" b="-1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單箭頭接點 3"/>
          <p:cNvCxnSpPr/>
          <p:nvPr/>
        </p:nvCxnSpPr>
        <p:spPr bwMode="auto">
          <a:xfrm>
            <a:off x="1907704" y="1700808"/>
            <a:ext cx="122413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9" name="直線單箭頭接點 18"/>
          <p:cNvCxnSpPr/>
          <p:nvPr/>
        </p:nvCxnSpPr>
        <p:spPr bwMode="auto">
          <a:xfrm>
            <a:off x="2611810" y="2132856"/>
            <a:ext cx="5200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242332"/>
              </p:ext>
            </p:extLst>
          </p:nvPr>
        </p:nvGraphicFramePr>
        <p:xfrm>
          <a:off x="2851287" y="2776541"/>
          <a:ext cx="2808312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2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3227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077200" cy="4111352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題意範例：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Input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				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Output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nn-NO" altLang="zh-TW" sz="2400" dirty="0"/>
                  <a:t>4 6</a:t>
                </a:r>
                <a:r>
                  <a:rPr lang="en-US" altLang="zh-TW" sz="2400" dirty="0">
                    <a:sym typeface="Wingdings" panose="05000000000000000000" pitchFamily="2" charset="2"/>
                  </a:rPr>
                  <a:t> 		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=4   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K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6</m:t>
                    </m:r>
                  </m:oMath>
                </a14:m>
                <a:r>
                  <a:rPr lang="nn-NO" altLang="zh-TW" sz="2400" dirty="0"/>
                  <a:t>			</a:t>
                </a:r>
                <a:r>
                  <a:rPr lang="en-US" altLang="zh-TW" sz="2400" dirty="0"/>
                  <a:t>0</a:t>
                </a:r>
                <a:r>
                  <a:rPr lang="en-US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+-</a:t>
                </a:r>
                <a:endParaRPr lang="nn-NO" altLang="zh-TW" sz="2400" dirty="0">
                  <a:solidFill>
                    <a:schemeClr val="bg2">
                      <a:lumMod val="25000"/>
                      <a:lumOff val="75000"/>
                    </a:schemeClr>
                  </a:solidFill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-2 6 0 -1	</a:t>
                </a:r>
                <a:r>
                  <a:rPr lang="zh-TW" altLang="en-US" sz="2400" dirty="0"/>
                  <a:t>序列的</a:t>
                </a:r>
                <a:r>
                  <a:rPr lang="en-US" altLang="zh-TW" sz="2400" dirty="0"/>
                  <a:t>4</a:t>
                </a:r>
                <a:r>
                  <a:rPr lang="zh-TW" altLang="en-US" sz="2400" dirty="0"/>
                  <a:t>個整數</a:t>
                </a:r>
                <a:endParaRPr lang="nn-NO" altLang="zh-TW" sz="2400" dirty="0"/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</a:t>
                </a: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C 1 10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P 1 4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C 3 7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P 2 2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C 4 -5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P 1 4</a:t>
                </a:r>
                <a:endParaRPr lang="zh-TW" altLang="en-US" sz="2400" dirty="0">
                  <a:solidFill>
                    <a:schemeClr val="bg2">
                      <a:lumMod val="25000"/>
                      <a:lumOff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077200" cy="4111352"/>
              </a:xfrm>
              <a:blipFill rotWithShape="0">
                <a:blip r:embed="rId3"/>
                <a:stretch>
                  <a:fillRect l="-151" t="-2077" b="-1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單箭頭接點 3"/>
          <p:cNvCxnSpPr/>
          <p:nvPr/>
        </p:nvCxnSpPr>
        <p:spPr bwMode="auto">
          <a:xfrm>
            <a:off x="1907704" y="1700808"/>
            <a:ext cx="122413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9" name="直線單箭頭接點 18"/>
          <p:cNvCxnSpPr/>
          <p:nvPr/>
        </p:nvCxnSpPr>
        <p:spPr bwMode="auto">
          <a:xfrm>
            <a:off x="2611810" y="2132856"/>
            <a:ext cx="5200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847632"/>
              </p:ext>
            </p:extLst>
          </p:nvPr>
        </p:nvGraphicFramePr>
        <p:xfrm>
          <a:off x="2851287" y="2776541"/>
          <a:ext cx="2808312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2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473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077200" cy="4111352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題意範例：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Input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				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Output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nn-NO" altLang="zh-TW" sz="2400" dirty="0"/>
                  <a:t>4 6</a:t>
                </a:r>
                <a:r>
                  <a:rPr lang="en-US" altLang="zh-TW" sz="2400" dirty="0">
                    <a:sym typeface="Wingdings" panose="05000000000000000000" pitchFamily="2" charset="2"/>
                  </a:rPr>
                  <a:t> 		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=4   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K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6</m:t>
                    </m:r>
                  </m:oMath>
                </a14:m>
                <a:r>
                  <a:rPr lang="nn-NO" altLang="zh-TW" sz="2400" dirty="0"/>
                  <a:t>			</a:t>
                </a:r>
                <a:r>
                  <a:rPr lang="en-US" altLang="zh-TW" sz="2400" dirty="0"/>
                  <a:t>0</a:t>
                </a:r>
                <a:r>
                  <a:rPr lang="en-US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+-</a:t>
                </a:r>
                <a:endParaRPr lang="nn-NO" altLang="zh-TW" sz="2400" dirty="0">
                  <a:solidFill>
                    <a:schemeClr val="bg2">
                      <a:lumMod val="25000"/>
                      <a:lumOff val="75000"/>
                    </a:schemeClr>
                  </a:solidFill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-2 6 0 -1	</a:t>
                </a:r>
                <a:r>
                  <a:rPr lang="zh-TW" altLang="en-US" sz="2400" dirty="0"/>
                  <a:t>序列的</a:t>
                </a:r>
                <a:r>
                  <a:rPr lang="en-US" altLang="zh-TW" sz="2400" dirty="0"/>
                  <a:t>4</a:t>
                </a:r>
                <a:r>
                  <a:rPr lang="zh-TW" altLang="en-US" sz="2400" dirty="0"/>
                  <a:t>個整數</a:t>
                </a:r>
                <a:endParaRPr lang="nn-NO" altLang="zh-TW" sz="2400" dirty="0"/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</a:t>
                </a: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C 1 10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</a:t>
                </a: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P 1 4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</a:t>
                </a:r>
                <a:r>
                  <a:rPr lang="nn-NO" altLang="zh-TW" sz="2400" dirty="0"/>
                  <a:t>C 3 7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P 2 2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C 4 -5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P 1 4</a:t>
                </a:r>
                <a:endParaRPr lang="zh-TW" altLang="en-US" sz="2400" dirty="0">
                  <a:solidFill>
                    <a:schemeClr val="bg2">
                      <a:lumMod val="25000"/>
                      <a:lumOff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077200" cy="4111352"/>
              </a:xfrm>
              <a:blipFill rotWithShape="0">
                <a:blip r:embed="rId3"/>
                <a:stretch>
                  <a:fillRect l="-151" t="-2077" b="-1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單箭頭接點 3"/>
          <p:cNvCxnSpPr/>
          <p:nvPr/>
        </p:nvCxnSpPr>
        <p:spPr bwMode="auto">
          <a:xfrm>
            <a:off x="1907704" y="1700808"/>
            <a:ext cx="122413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9" name="直線單箭頭接點 18"/>
          <p:cNvCxnSpPr/>
          <p:nvPr/>
        </p:nvCxnSpPr>
        <p:spPr bwMode="auto">
          <a:xfrm>
            <a:off x="2611810" y="2132856"/>
            <a:ext cx="5200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85556"/>
              </p:ext>
            </p:extLst>
          </p:nvPr>
        </p:nvGraphicFramePr>
        <p:xfrm>
          <a:off x="2851287" y="2776541"/>
          <a:ext cx="2808312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2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662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6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077200" cy="4111352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題意範例：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Input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				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Output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nn-NO" altLang="zh-TW" sz="2400" dirty="0"/>
                  <a:t>4 6</a:t>
                </a:r>
                <a:r>
                  <a:rPr lang="en-US" altLang="zh-TW" sz="2400" dirty="0">
                    <a:sym typeface="Wingdings" panose="05000000000000000000" pitchFamily="2" charset="2"/>
                  </a:rPr>
                  <a:t> 		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=4   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K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6</m:t>
                    </m:r>
                  </m:oMath>
                </a14:m>
                <a:r>
                  <a:rPr lang="nn-NO" altLang="zh-TW" sz="2400" dirty="0"/>
                  <a:t>			</a:t>
                </a:r>
                <a:r>
                  <a:rPr lang="en-US" altLang="zh-TW" sz="2400" dirty="0"/>
                  <a:t>0+</a:t>
                </a:r>
                <a:r>
                  <a:rPr lang="en-US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-</a:t>
                </a:r>
                <a:endParaRPr lang="nn-NO" altLang="zh-TW" sz="2400" dirty="0">
                  <a:solidFill>
                    <a:schemeClr val="bg2">
                      <a:lumMod val="25000"/>
                      <a:lumOff val="75000"/>
                    </a:schemeClr>
                  </a:solidFill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-2 6 0 -1	</a:t>
                </a:r>
                <a:r>
                  <a:rPr lang="zh-TW" altLang="en-US" sz="2400" dirty="0"/>
                  <a:t>序列的</a:t>
                </a:r>
                <a:r>
                  <a:rPr lang="en-US" altLang="zh-TW" sz="2400" dirty="0"/>
                  <a:t>4</a:t>
                </a:r>
                <a:r>
                  <a:rPr lang="zh-TW" altLang="en-US" sz="2400" dirty="0"/>
                  <a:t>個整數</a:t>
                </a:r>
                <a:endParaRPr lang="nn-NO" altLang="zh-TW" sz="2400" dirty="0"/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</a:t>
                </a: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C 1 10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</a:t>
                </a: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P 1 4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C 3 7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</a:t>
                </a:r>
                <a:r>
                  <a:rPr lang="nn-NO" altLang="zh-TW" sz="2400" dirty="0"/>
                  <a:t>P 2 2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C 4 -5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P 1 4</a:t>
                </a:r>
                <a:endParaRPr lang="zh-TW" altLang="en-US" sz="2400" dirty="0">
                  <a:solidFill>
                    <a:schemeClr val="bg2">
                      <a:lumMod val="25000"/>
                      <a:lumOff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077200" cy="4111352"/>
              </a:xfrm>
              <a:blipFill rotWithShape="0">
                <a:blip r:embed="rId3"/>
                <a:stretch>
                  <a:fillRect l="-151" t="-2077" b="-1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單箭頭接點 3"/>
          <p:cNvCxnSpPr/>
          <p:nvPr/>
        </p:nvCxnSpPr>
        <p:spPr bwMode="auto">
          <a:xfrm>
            <a:off x="1907704" y="1700808"/>
            <a:ext cx="122413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9" name="直線單箭頭接點 18"/>
          <p:cNvCxnSpPr/>
          <p:nvPr/>
        </p:nvCxnSpPr>
        <p:spPr bwMode="auto">
          <a:xfrm>
            <a:off x="2611810" y="2132856"/>
            <a:ext cx="5200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775715"/>
              </p:ext>
            </p:extLst>
          </p:nvPr>
        </p:nvGraphicFramePr>
        <p:xfrm>
          <a:off x="2851287" y="2776541"/>
          <a:ext cx="2808312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2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5" name="直線單箭頭接點 4"/>
          <p:cNvCxnSpPr/>
          <p:nvPr/>
        </p:nvCxnSpPr>
        <p:spPr bwMode="auto">
          <a:xfrm flipV="1">
            <a:off x="4139952" y="1844824"/>
            <a:ext cx="2952328" cy="15121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38327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7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077200" cy="4111352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題意範例：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Input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					</a:t>
                </a:r>
                <a:r>
                  <a:rPr lang="en-US" altLang="zh-TW" sz="2400" u="sng" dirty="0">
                    <a:latin typeface="Times New Roman" panose="02020603050405020304" pitchFamily="18" charset="0"/>
                  </a:rPr>
                  <a:t>Output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nn-NO" altLang="zh-TW" sz="2400" dirty="0"/>
                  <a:t>4 6</a:t>
                </a:r>
                <a:r>
                  <a:rPr lang="en-US" altLang="zh-TW" sz="2400" dirty="0">
                    <a:sym typeface="Wingdings" panose="05000000000000000000" pitchFamily="2" charset="2"/>
                  </a:rPr>
                  <a:t> 		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=4   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K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6</m:t>
                    </m:r>
                  </m:oMath>
                </a14:m>
                <a:r>
                  <a:rPr lang="nn-NO" altLang="zh-TW" sz="2400" dirty="0"/>
                  <a:t>			</a:t>
                </a:r>
                <a:r>
                  <a:rPr lang="en-US" altLang="zh-TW" sz="2400" dirty="0"/>
                  <a:t>0+-</a:t>
                </a:r>
                <a:endParaRPr lang="nn-NO" altLang="zh-TW" sz="2400" dirty="0"/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-2 6 0 -1	</a:t>
                </a:r>
                <a:r>
                  <a:rPr lang="zh-TW" altLang="en-US" sz="2400" dirty="0"/>
                  <a:t>序列的</a:t>
                </a:r>
                <a:r>
                  <a:rPr lang="en-US" altLang="zh-TW" sz="2400" dirty="0"/>
                  <a:t>4</a:t>
                </a:r>
                <a:r>
                  <a:rPr lang="zh-TW" altLang="en-US" sz="2400" dirty="0"/>
                  <a:t>個整數</a:t>
                </a:r>
                <a:endParaRPr lang="nn-NO" altLang="zh-TW" sz="2400" dirty="0"/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</a:t>
                </a: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C 1 10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/>
                  <a:t>	</a:t>
                </a: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P 1 4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C 3 7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P 2 2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C 4 -5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nn-NO" altLang="zh-TW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	</a:t>
                </a:r>
                <a:r>
                  <a:rPr lang="nn-NO" altLang="zh-TW" sz="2400" dirty="0"/>
                  <a:t>P 1 4</a:t>
                </a:r>
                <a:endParaRPr lang="zh-TW" altLang="en-US" sz="2400" dirty="0"/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077200" cy="4111352"/>
              </a:xfrm>
              <a:blipFill rotWithShape="0">
                <a:blip r:embed="rId3"/>
                <a:stretch>
                  <a:fillRect l="-151" t="-2077" b="-1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單箭頭接點 3"/>
          <p:cNvCxnSpPr/>
          <p:nvPr/>
        </p:nvCxnSpPr>
        <p:spPr bwMode="auto">
          <a:xfrm>
            <a:off x="1907704" y="1700808"/>
            <a:ext cx="122413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9" name="直線單箭頭接點 18"/>
          <p:cNvCxnSpPr/>
          <p:nvPr/>
        </p:nvCxnSpPr>
        <p:spPr bwMode="auto">
          <a:xfrm>
            <a:off x="2611810" y="2132856"/>
            <a:ext cx="5200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706005"/>
              </p:ext>
            </p:extLst>
          </p:nvPr>
        </p:nvGraphicFramePr>
        <p:xfrm>
          <a:off x="2851287" y="2776541"/>
          <a:ext cx="2808312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2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-5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直線單箭頭接點 5"/>
          <p:cNvCxnSpPr/>
          <p:nvPr/>
        </p:nvCxnSpPr>
        <p:spPr bwMode="auto">
          <a:xfrm flipV="1">
            <a:off x="5580112" y="1844824"/>
            <a:ext cx="1728192" cy="17281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20442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8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628" y="310566"/>
            <a:ext cx="8511480" cy="51194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首先，這題只在乎乘積的正負號，每個數只需要在乎它的正數、負數或是</a:t>
            </a:r>
            <a:r>
              <a:rPr lang="en-US" altLang="zh-TW" sz="2400" dirty="0">
                <a:latin typeface="Times New Roman" panose="02020603050405020304" pitchFamily="18" charset="0"/>
              </a:rPr>
              <a:t>0</a:t>
            </a:r>
            <a:r>
              <a:rPr lang="zh-TW" altLang="en-US" sz="2400" dirty="0">
                <a:latin typeface="Times New Roman" panose="02020603050405020304" pitchFamily="18" charset="0"/>
              </a:rPr>
              <a:t>，因此我們可以把每個數轉換成</a:t>
            </a:r>
            <a:r>
              <a:rPr lang="en-US" altLang="zh-TW" sz="2400" dirty="0">
                <a:latin typeface="Times New Roman" panose="02020603050405020304" pitchFamily="18" charset="0"/>
              </a:rPr>
              <a:t>1, -1, 0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如此一來，乘積就不會超過整數範圍，造成</a:t>
            </a:r>
            <a:r>
              <a:rPr lang="en-US" altLang="zh-TW" sz="2400" dirty="0">
                <a:latin typeface="Times New Roman" panose="02020603050405020304" pitchFamily="18" charset="0"/>
              </a:rPr>
              <a:t>overflow</a:t>
            </a:r>
            <a:r>
              <a:rPr lang="zh-TW" altLang="en-US" sz="2400" dirty="0">
                <a:latin typeface="Times New Roman" panose="02020603050405020304" pitchFamily="18" charset="0"/>
              </a:rPr>
              <a:t>。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244929"/>
              </p:ext>
            </p:extLst>
          </p:nvPr>
        </p:nvGraphicFramePr>
        <p:xfrm>
          <a:off x="1965956" y="4932392"/>
          <a:ext cx="5341568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7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005674"/>
              </p:ext>
            </p:extLst>
          </p:nvPr>
        </p:nvGraphicFramePr>
        <p:xfrm>
          <a:off x="1965584" y="2764316"/>
          <a:ext cx="5341568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7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-91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" name="直線單箭頭接點 2"/>
          <p:cNvCxnSpPr/>
          <p:nvPr/>
        </p:nvCxnSpPr>
        <p:spPr bwMode="auto">
          <a:xfrm>
            <a:off x="4636740" y="3924280"/>
            <a:ext cx="0" cy="7920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17818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9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447055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方法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：直接模擬，每次要求一個區間的乘積就直接乘。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/>
                  <a:t>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zh-TW" alt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zh-TW" alt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zh-TW" alt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→1∗−1∗1∗0∗−1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0 </m:t>
                    </m:r>
                    <m:r>
                      <a:rPr lang="en-US" altLang="zh-TW" sz="2400" b="0" i="0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輸出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0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Time complexity : 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道指令，每個指令要花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時間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𝑂</m:t>
                    </m:r>
                    <m:d>
                      <m:dPr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altLang="zh-TW" sz="240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𝐾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  <m:r>
                          <a:rPr lang="en-US" altLang="zh-TW" sz="240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𝑁</m:t>
                        </m:r>
                      </m:e>
                    </m:d>
                    <m:r>
                      <a:rPr lang="en-US" altLang="zh-TW" sz="24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𝑂</m:t>
                    </m:r>
                    <m:d>
                      <m:d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𝐾</m:t>
                        </m:r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N</m:t>
                        </m:r>
                      </m:e>
                    </m:d>
                    <m:r>
                      <a:rPr lang="en-US" altLang="zh-TW" sz="24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𝑂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sSup>
                      <m:sSup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10</m:t>
                        </m:r>
                      </m:e>
                      <m:sup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  <m:r>
                          <a:rPr lang="en-US" altLang="zh-TW" sz="24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r>
                      <a:rPr lang="en-US" altLang="zh-TW" sz="24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en-US" altLang="zh-TW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TLE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!!!</a:t>
                </a:r>
                <a:endParaRPr lang="en-US" altLang="zh-TW" sz="2400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447055"/>
              </a:xfrm>
              <a:blipFill rotWithShape="0">
                <a:blip r:embed="rId3"/>
                <a:stretch>
                  <a:fillRect l="-1146" t="-5907" b="-2168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553496"/>
              </p:ext>
            </p:extLst>
          </p:nvPr>
        </p:nvGraphicFramePr>
        <p:xfrm>
          <a:off x="1440232" y="1484784"/>
          <a:ext cx="5341568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7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383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10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144705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Range Minimum Query Problem (RMQ Problem)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給予一個序列與隨機的區間，求該區間中的最小值為多少？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區間 </a:t>
            </a:r>
            <a:r>
              <a:rPr lang="en-US" altLang="zh-TW" sz="2400" dirty="0">
                <a:latin typeface="Times New Roman" panose="02020603050405020304" pitchFamily="18" charset="0"/>
              </a:rPr>
              <a:t>[1,8] =&gt; -91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區間 </a:t>
            </a:r>
            <a:r>
              <a:rPr lang="en-US" altLang="zh-TW" sz="2400" dirty="0">
                <a:latin typeface="Times New Roman" panose="02020603050405020304" pitchFamily="18" charset="0"/>
              </a:rPr>
              <a:t>[3,5] =&gt; -10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區間 </a:t>
            </a:r>
            <a:r>
              <a:rPr lang="en-US" altLang="zh-TW" sz="2400" dirty="0">
                <a:latin typeface="Times New Roman" panose="02020603050405020304" pitchFamily="18" charset="0"/>
              </a:rPr>
              <a:t>[2,6] =&gt; -10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區間 </a:t>
            </a:r>
            <a:r>
              <a:rPr lang="en-US" altLang="zh-TW" sz="2400" dirty="0">
                <a:latin typeface="Times New Roman" panose="02020603050405020304" pitchFamily="18" charset="0"/>
              </a:rPr>
              <a:t>[1,3] =&gt;    0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區間 </a:t>
            </a:r>
            <a:r>
              <a:rPr lang="en-US" altLang="zh-TW" sz="2400" dirty="0">
                <a:latin typeface="Times New Roman" panose="02020603050405020304" pitchFamily="18" charset="0"/>
              </a:rPr>
              <a:t>[6,6] =&gt;    0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對於每個區間，如果都重新去找最小值，要花費很多時間！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943474"/>
              </p:ext>
            </p:extLst>
          </p:nvPr>
        </p:nvGraphicFramePr>
        <p:xfrm>
          <a:off x="1691680" y="2276872"/>
          <a:ext cx="5341568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7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76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-91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8899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447055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塊狀鍊表：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對於長度為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的序列，每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個數為一組，共有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組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每組中的最小值先找出來，放在另外一個表中。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447055"/>
              </a:xfrm>
              <a:blipFill rotWithShape="0">
                <a:blip r:embed="rId3"/>
                <a:stretch>
                  <a:fillRect l="-1146" t="-5907" b="-2447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7630"/>
              </p:ext>
            </p:extLst>
          </p:nvPr>
        </p:nvGraphicFramePr>
        <p:xfrm>
          <a:off x="395520" y="3645024"/>
          <a:ext cx="8496960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16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930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12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塊狀鍊表：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對於長度為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的序列，每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個數為一組，共有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組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每組中的最小值先找出來，放在另外一個表中。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  <a:blipFill rotWithShape="0">
                <a:blip r:embed="rId3"/>
                <a:stretch>
                  <a:fillRect l="-1146" t="-47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602627"/>
              </p:ext>
            </p:extLst>
          </p:nvPr>
        </p:nvGraphicFramePr>
        <p:xfrm>
          <a:off x="396289" y="3645024"/>
          <a:ext cx="849696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16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-1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-9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-2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-5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038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塊狀鍊表：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對於長度為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的序列，每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個數為一組，共有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組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每組中的最小值先找出來，放在另外一個表中。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  <a:blipFill rotWithShape="0">
                <a:blip r:embed="rId3"/>
                <a:stretch>
                  <a:fillRect l="-1146" t="-47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728861"/>
              </p:ext>
            </p:extLst>
          </p:nvPr>
        </p:nvGraphicFramePr>
        <p:xfrm>
          <a:off x="396289" y="3645024"/>
          <a:ext cx="849696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16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29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-9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-2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-5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-3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88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-1</a:t>
                      </a:r>
                      <a:endParaRPr lang="zh-TW" altLang="en-US" sz="24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-9</a:t>
                      </a:r>
                      <a:endParaRPr lang="zh-TW" altLang="en-US" sz="2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-2</a:t>
                      </a:r>
                      <a:endParaRPr lang="zh-TW" altLang="en-US" sz="24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-5</a:t>
                      </a:r>
                      <a:endParaRPr lang="zh-TW" altLang="en-US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758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180709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塊狀鍊表：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假設今天要查詢的區間是 </a:t>
            </a:r>
            <a:r>
              <a:rPr lang="en-US" altLang="zh-TW" sz="2400" dirty="0">
                <a:latin typeface="Times New Roman" panose="02020603050405020304" pitchFamily="18" charset="0"/>
              </a:rPr>
              <a:t>[5,8]</a:t>
            </a:r>
            <a:r>
              <a:rPr lang="zh-TW" altLang="en-US" sz="2400" dirty="0">
                <a:latin typeface="Times New Roman" panose="02020603050405020304" pitchFamily="18" charset="0"/>
              </a:rPr>
              <a:t>  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這個區間中的最小值我們剛好算過了，就是 </a:t>
            </a:r>
            <a:r>
              <a:rPr lang="en-US" altLang="zh-TW" sz="2400" dirty="0">
                <a:latin typeface="Times New Roman" panose="02020603050405020304" pitchFamily="18" charset="0"/>
              </a:rPr>
              <a:t>-9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841606"/>
              </p:ext>
            </p:extLst>
          </p:nvPr>
        </p:nvGraphicFramePr>
        <p:xfrm>
          <a:off x="396289" y="3645024"/>
          <a:ext cx="849696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16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-1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-9</a:t>
                      </a:r>
                      <a:endParaRPr lang="zh-TW" altLang="en-US" sz="24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-2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-5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左中括弧 2"/>
          <p:cNvSpPr/>
          <p:nvPr/>
        </p:nvSpPr>
        <p:spPr bwMode="auto">
          <a:xfrm rot="5400000">
            <a:off x="3389676" y="2421916"/>
            <a:ext cx="382352" cy="2050152"/>
          </a:xfrm>
          <a:prstGeom prst="leftBracket">
            <a:avLst>
              <a:gd name="adj" fmla="val 306474"/>
            </a:avLst>
          </a:prstGeom>
          <a:noFill/>
          <a:ln w="5715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3532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塊狀鍊表：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假設今天要查詢的區間是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[4,11]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 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這個區間的最小值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min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0" dirty="0" smtClean="0">
                            <a:latin typeface="Cambria Math" panose="02040503050406030204" pitchFamily="18" charset="0"/>
                          </a:rPr>
                          <m:t>−1, −9 , −2,  1 ,  3</m:t>
                        </m:r>
                      </m:e>
                    </m:d>
                    <m: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=−9</m:t>
                    </m:r>
                  </m:oMath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  <a:blipFill rotWithShape="0">
                <a:blip r:embed="rId3"/>
                <a:stretch>
                  <a:fillRect l="-1146" t="-47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721022"/>
              </p:ext>
            </p:extLst>
          </p:nvPr>
        </p:nvGraphicFramePr>
        <p:xfrm>
          <a:off x="396289" y="3645024"/>
          <a:ext cx="849696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16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-2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-1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-9</a:t>
                      </a:r>
                      <a:endParaRPr lang="zh-TW" altLang="en-US" sz="24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-2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-5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左中括弧 5"/>
          <p:cNvSpPr/>
          <p:nvPr/>
        </p:nvSpPr>
        <p:spPr bwMode="auto">
          <a:xfrm rot="5400000">
            <a:off x="3855348" y="1265332"/>
            <a:ext cx="497200" cy="4248472"/>
          </a:xfrm>
          <a:prstGeom prst="leftBracket">
            <a:avLst>
              <a:gd name="adj" fmla="val 306474"/>
            </a:avLst>
          </a:prstGeom>
          <a:noFill/>
          <a:ln w="5715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86122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16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塊狀鍊表：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假設今天要查詢的區間是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[2,14]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 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這個區間的最小值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TW" sz="2400" b="0" i="0" dirty="0" smtClean="0">
                          <a:latin typeface="Cambria Math" panose="02040503050406030204" pitchFamily="18" charset="0"/>
                        </a:rPr>
                        <m:t>min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b="0" i="0" dirty="0" smtClean="0">
                              <a:latin typeface="Cambria Math" panose="02040503050406030204" pitchFamily="18" charset="0"/>
                            </a:rPr>
                            <m:t>0, 7, −1,−9, −2, 20, −5</m:t>
                          </m:r>
                        </m:e>
                      </m:d>
                      <m:r>
                        <a:rPr lang="en-US" altLang="zh-TW" sz="2400" b="0" i="0" dirty="0" smtClean="0">
                          <a:latin typeface="Cambria Math" panose="02040503050406030204" pitchFamily="18" charset="0"/>
                        </a:rPr>
                        <m:t>=−9</m:t>
                      </m:r>
                    </m:oMath>
                  </m:oMathPara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區間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[2,14]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共有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13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個數，但我們只需要比較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7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個數字即可。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	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節省時間了！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  <a:blipFill rotWithShape="0">
                <a:blip r:embed="rId3"/>
                <a:stretch>
                  <a:fillRect l="-1146" t="-4730" r="-1074" b="-21655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439648"/>
              </p:ext>
            </p:extLst>
          </p:nvPr>
        </p:nvGraphicFramePr>
        <p:xfrm>
          <a:off x="396289" y="3645024"/>
          <a:ext cx="849696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14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16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-5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-1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-9</a:t>
                      </a:r>
                      <a:endParaRPr lang="zh-TW" altLang="en-US" sz="24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-2</a:t>
                      </a:r>
                      <a:endParaRPr lang="zh-TW" altLang="en-US" sz="24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-5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左中括弧 5"/>
          <p:cNvSpPr/>
          <p:nvPr/>
        </p:nvSpPr>
        <p:spPr bwMode="auto">
          <a:xfrm rot="5400000">
            <a:off x="4183840" y="9648"/>
            <a:ext cx="382352" cy="6874688"/>
          </a:xfrm>
          <a:prstGeom prst="leftBracket">
            <a:avLst>
              <a:gd name="adj" fmla="val 306474"/>
            </a:avLst>
          </a:prstGeom>
          <a:noFill/>
          <a:ln w="5715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97941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17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塊狀鍊表：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在這個資料結構中，需要花最多時間的區間是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[2,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N-1]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左右兩端點會有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1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個數，中間也會有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2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個區間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b="0" dirty="0"/>
                  <a:t>總共需要在</a:t>
                </a:r>
                <a14:m>
                  <m:oMath xmlns:m="http://schemas.openxmlformats.org/officeDocument/2006/math">
                    <m:r>
                      <a:rPr lang="en-US" altLang="zh-TW" sz="2400" b="0" i="1" dirty="0">
                        <a:latin typeface="Cambria Math" panose="02040503050406030204" pitchFamily="18" charset="0"/>
                      </a:rPr>
                      <m:t>2(</m:t>
                    </m:r>
                    <m:rad>
                      <m:radPr>
                        <m:degHide m:val="on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40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TW" sz="2400" i="1" smtClean="0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40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個數中找出最小值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O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N</m:t>
                        </m:r>
                      </m:e>
                    </m:rad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time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	</a:t>
                </a: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  <a:blipFill rotWithShape="0">
                <a:blip r:embed="rId3"/>
                <a:stretch>
                  <a:fillRect l="-1146" t="-4730" b="-2432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962445"/>
              </p:ext>
            </p:extLst>
          </p:nvPr>
        </p:nvGraphicFramePr>
        <p:xfrm>
          <a:off x="396289" y="3645024"/>
          <a:ext cx="849696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14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16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-5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-3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-1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-9</a:t>
                      </a:r>
                      <a:endParaRPr lang="zh-TW" altLang="en-US" sz="24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-2</a:t>
                      </a:r>
                      <a:endParaRPr lang="zh-TW" altLang="en-US" sz="24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-5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左中括弧 5"/>
          <p:cNvSpPr/>
          <p:nvPr/>
        </p:nvSpPr>
        <p:spPr bwMode="auto">
          <a:xfrm rot="5400000">
            <a:off x="4435868" y="-242380"/>
            <a:ext cx="382352" cy="7378744"/>
          </a:xfrm>
          <a:prstGeom prst="leftBracket">
            <a:avLst>
              <a:gd name="adj" fmla="val 306474"/>
            </a:avLst>
          </a:prstGeom>
          <a:noFill/>
          <a:ln w="5715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69286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18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塊狀鍊表：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查</a:t>
                </a:r>
                <a14:m>
                  <m:oMath xmlns:m="http://schemas.openxmlformats.org/officeDocument/2006/math">
                    <m:r>
                      <a:rPr lang="zh-TW" altLang="en-US" sz="2400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詢</m:t>
                    </m:r>
                    <m:r>
                      <a:rPr lang="zh-TW" altLang="en-US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的時間複雜度是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O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N</m:t>
                        </m:r>
                      </m:e>
                    </m:rad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那更新一個數的時間複雜度呢？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比如我們要把第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10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個數字改成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-3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	</a:t>
                </a: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  <a:blipFill rotWithShape="0">
                <a:blip r:embed="rId3"/>
                <a:stretch>
                  <a:fillRect l="-1146" t="-4730" b="-4425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769165"/>
              </p:ext>
            </p:extLst>
          </p:nvPr>
        </p:nvGraphicFramePr>
        <p:xfrm>
          <a:off x="396289" y="3645024"/>
          <a:ext cx="849696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14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16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-1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-9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-2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-5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3391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19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塊狀鍊表：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查</a:t>
                </a:r>
                <a14:m>
                  <m:oMath xmlns:m="http://schemas.openxmlformats.org/officeDocument/2006/math">
                    <m:r>
                      <a:rPr lang="zh-TW" altLang="en-US" sz="2400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詢</m:t>
                    </m:r>
                    <m:r>
                      <a:rPr lang="zh-TW" altLang="en-US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的時間複雜度</m:t>
                    </m:r>
                    <m:r>
                      <a:rPr lang="zh-TW" altLang="en-US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是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O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N</m:t>
                        </m:r>
                      </m:e>
                    </m:rad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那更新一個數的時間複雜度呢？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比如我們要把第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10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個數字改成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-3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	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更新的時間複雜度：</a:t>
                </a:r>
                <a:r>
                  <a:rPr lang="en-US" altLang="zh-TW" sz="2400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O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altLang="zh-TW" sz="24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N</m:t>
                        </m:r>
                      </m:e>
                    </m:rad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  <a:blipFill rotWithShape="0">
                <a:blip r:embed="rId3"/>
                <a:stretch>
                  <a:fillRect l="-1146" t="-4730" b="-20236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872319"/>
              </p:ext>
            </p:extLst>
          </p:nvPr>
        </p:nvGraphicFramePr>
        <p:xfrm>
          <a:off x="396289" y="3645024"/>
          <a:ext cx="849696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14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16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-2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-3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-5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-3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88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-1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-9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-3</a:t>
                      </a:r>
                      <a:endParaRPr lang="zh-TW" altLang="en-US" sz="2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-5</a:t>
                      </a:r>
                      <a:endParaRPr lang="zh-TW" altLang="en-US" sz="24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259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20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180709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回到我們的這個問題，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每個區間所記錄的不是最小值，而是相乘完的結果</a:t>
            </a:r>
            <a:r>
              <a:rPr lang="en-US" altLang="zh-TW" sz="2400" dirty="0">
                <a:latin typeface="Times New Roman" panose="02020603050405020304" pitchFamily="18" charset="0"/>
              </a:rPr>
              <a:t>(1, -1, 0)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822936"/>
              </p:ext>
            </p:extLst>
          </p:nvPr>
        </p:nvGraphicFramePr>
        <p:xfrm>
          <a:off x="396289" y="3645024"/>
          <a:ext cx="849696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16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0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0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-1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1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828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回到我們的這個問題，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每個區間所記錄的不是最小值，而是相乘完的結果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(1, -1, 0)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假設今天要查詢區間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[3,9]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zh-TW" altLang="en-US" sz="2400" i="1" dirty="0" smtClean="0">
                        <a:latin typeface="Cambria Math" panose="02040503050406030204" pitchFamily="18" charset="0"/>
                      </a:rPr>
                      <m:t> ∗ 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  <m:r>
                      <a:rPr lang="zh-TW" altLang="en-US" sz="2400" i="1" dirty="0" smtClean="0">
                        <a:latin typeface="Cambria Math" panose="02040503050406030204" pitchFamily="18" charset="0"/>
                      </a:rPr>
                      <m:t> ∗ 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∗−1=0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輸出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0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  <a:blipFill rotWithShape="0">
                <a:blip r:embed="rId3"/>
                <a:stretch>
                  <a:fillRect l="-1146" t="-4730" b="-422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159828"/>
              </p:ext>
            </p:extLst>
          </p:nvPr>
        </p:nvGraphicFramePr>
        <p:xfrm>
          <a:off x="396289" y="3645024"/>
          <a:ext cx="849696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16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0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0</a:t>
                      </a:r>
                      <a:endParaRPr lang="zh-TW" altLang="en-US" sz="2400" b="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-1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1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左中括弧 5"/>
          <p:cNvSpPr/>
          <p:nvPr/>
        </p:nvSpPr>
        <p:spPr bwMode="auto">
          <a:xfrm rot="5400000">
            <a:off x="3120684" y="1610788"/>
            <a:ext cx="382352" cy="3672408"/>
          </a:xfrm>
          <a:prstGeom prst="leftBracket">
            <a:avLst>
              <a:gd name="adj" fmla="val 306474"/>
            </a:avLst>
          </a:prstGeom>
          <a:noFill/>
          <a:ln w="5715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701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22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方法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2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總結：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每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TW" alt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altLang="zh-TW" sz="2400" i="1">
                            <a:latin typeface="Cambria Math" panose="02040503050406030204" pitchFamily="18" charset="0"/>
                          </a:rPr>
                          <m:t>N</m:t>
                        </m:r>
                      </m:e>
                    </m:rad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個數字分為一段，共有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TW" alt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altLang="zh-TW" sz="2400" i="1">
                            <a:latin typeface="Cambria Math" panose="02040503050406030204" pitchFamily="18" charset="0"/>
                          </a:rPr>
                          <m:t>N</m:t>
                        </m:r>
                      </m:e>
                    </m:rad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段，利用這些來做查詢。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查詢所需時間：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O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N</m:t>
                        </m:r>
                      </m:e>
                    </m:rad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更新所需時間：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O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altLang="zh-TW" sz="24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N</m:t>
                        </m:r>
                      </m:e>
                    </m:rad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Time complexity : 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道指令，每個指令花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</m:rad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時間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400" i="0" dirty="0" smtClean="0"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2400" i="0" dirty="0" smtClean="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zh-TW" altLang="en-US" sz="2400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  <m:rad>
                          <m:radPr>
                            <m:degHide m:val="on"/>
                            <m:ctrlPr>
                              <a:rPr lang="en-US" altLang="zh-TW" sz="240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sty m:val="p"/>
                              </m:rPr>
                              <a:rPr lang="en-US" altLang="zh-TW" sz="2400" i="0" dirty="0">
                                <a:latin typeface="Cambria Math" panose="02040503050406030204" pitchFamily="18" charset="0"/>
                              </a:rPr>
                              <m:t>N</m:t>
                            </m:r>
                          </m:e>
                        </m:rad>
                      </m:e>
                    </m:d>
                    <m:r>
                      <a:rPr lang="en-US" altLang="zh-TW" sz="2400" i="0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i="0" dirty="0" smtClean="0"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i="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TW" sz="2400" i="0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altLang="zh-TW" sz="2400" i="0" dirty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r>
                          <a:rPr lang="zh-TW" altLang="en-US" sz="2400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zh-TW" sz="2400" i="0" dirty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altLang="zh-TW" sz="2400" i="0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400" i="0" dirty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altLang="zh-TW" sz="2400" i="0" dirty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TW" sz="2400" b="0" i="0" dirty="0" smtClean="0">
                            <a:latin typeface="Cambria Math" panose="02040503050406030204" pitchFamily="18" charset="0"/>
                          </a:rPr>
                          <m:t>227766</m:t>
                        </m:r>
                      </m:e>
                    </m:d>
                    <m: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TW" sz="2400" i="0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altLang="zh-TW" sz="2400" b="0" i="0" dirty="0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</m:e>
                    </m:d>
                    <m: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≪</m:t>
                    </m:r>
                    <m:r>
                      <m:rPr>
                        <m:sty m:val="p"/>
                      </m:rP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40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TW" sz="2400" b="0" i="0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1807095"/>
              </a:xfrm>
              <a:blipFill rotWithShape="0">
                <a:blip r:embed="rId3"/>
                <a:stretch>
                  <a:fillRect l="-1146" t="-4730" r="-1074" b="-23141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96289" y="3645024"/>
          <a:ext cx="849696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9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12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13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14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15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16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0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0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-1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b="0" dirty="0"/>
                        <a:t>1</a:t>
                      </a:r>
                      <a:endParaRPr lang="zh-TW" altLang="en-US" sz="2400" b="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5612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180709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如果我們將原本的鍊表變成不只一層，而是兩兩一組往上加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158400"/>
              </p:ext>
            </p:extLst>
          </p:nvPr>
        </p:nvGraphicFramePr>
        <p:xfrm>
          <a:off x="2267744" y="4650161"/>
          <a:ext cx="4248480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792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180709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如果我們將原本的鍊表變成不只一層，而是兩兩一組往上加，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最後就會變成以下這個樣子：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280240"/>
              </p:ext>
            </p:extLst>
          </p:nvPr>
        </p:nvGraphicFramePr>
        <p:xfrm>
          <a:off x="2267744" y="3227648"/>
          <a:ext cx="4248480" cy="2362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4036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7982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180709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如果我們將原本的鍊表變成不只一層，而是兩兩一組往上加，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最後就會變成以下這個樣子：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713662"/>
              </p:ext>
            </p:extLst>
          </p:nvPr>
        </p:nvGraphicFramePr>
        <p:xfrm>
          <a:off x="2267744" y="3227648"/>
          <a:ext cx="4248480" cy="2362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4036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441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26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180709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如果我們將原本的鍊表變成不只一層，而是兩兩一組往上加，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最後就會變成以下這個樣子：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007703"/>
              </p:ext>
            </p:extLst>
          </p:nvPr>
        </p:nvGraphicFramePr>
        <p:xfrm>
          <a:off x="2267744" y="3227648"/>
          <a:ext cx="4248480" cy="2362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4036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rgbClr val="FFE26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542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27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180709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這個資料結構叫做線段樹</a:t>
            </a:r>
            <a:r>
              <a:rPr lang="en-US" altLang="zh-TW" sz="2400" dirty="0">
                <a:latin typeface="Times New Roman" panose="02020603050405020304" pitchFamily="18" charset="0"/>
              </a:rPr>
              <a:t>(Segment Tree)</a:t>
            </a:r>
            <a:r>
              <a:rPr lang="zh-TW" altLang="en-US" sz="2400" dirty="0">
                <a:latin typeface="Times New Roman" panose="02020603050405020304" pitchFamily="18" charset="0"/>
              </a:rPr>
              <a:t>。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539023"/>
              </p:ext>
            </p:extLst>
          </p:nvPr>
        </p:nvGraphicFramePr>
        <p:xfrm>
          <a:off x="2267744" y="3227648"/>
          <a:ext cx="4248480" cy="2362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4036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4113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28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927719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這個資料結構叫做線段樹</a:t>
            </a:r>
            <a:r>
              <a:rPr lang="en-US" altLang="zh-TW" sz="2400" dirty="0">
                <a:latin typeface="Times New Roman" panose="02020603050405020304" pitchFamily="18" charset="0"/>
              </a:rPr>
              <a:t>(Segment Tree)</a:t>
            </a:r>
            <a:r>
              <a:rPr lang="zh-TW" altLang="en-US" sz="2400" dirty="0">
                <a:latin typeface="Times New Roman" panose="02020603050405020304" pitchFamily="18" charset="0"/>
              </a:rPr>
              <a:t>。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53955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[1,1]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59909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[2,2]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658644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[3,3]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18190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[4,4]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77773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[5,5]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83728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[6,6]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689682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[7,7]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95637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[8,8]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043608" y="400506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[1,2]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7380312" y="400802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3155843" y="400506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268078" y="400506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" name="直線接點 3"/>
          <p:cNvCxnSpPr>
            <a:stCxn id="14" idx="2"/>
            <a:endCxn id="2" idx="0"/>
          </p:cNvCxnSpPr>
          <p:nvPr/>
        </p:nvCxnSpPr>
        <p:spPr bwMode="auto">
          <a:xfrm flipH="1">
            <a:off x="971600" y="4869160"/>
            <a:ext cx="504056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14" idx="2"/>
            <a:endCxn id="6" idx="0"/>
          </p:cNvCxnSpPr>
          <p:nvPr/>
        </p:nvCxnSpPr>
        <p:spPr bwMode="auto">
          <a:xfrm>
            <a:off x="1475656" y="4869160"/>
            <a:ext cx="55549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6" idx="2"/>
            <a:endCxn id="8" idx="0"/>
          </p:cNvCxnSpPr>
          <p:nvPr/>
        </p:nvCxnSpPr>
        <p:spPr bwMode="auto">
          <a:xfrm flipH="1">
            <a:off x="3090692" y="4869160"/>
            <a:ext cx="497199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直線接點 21"/>
          <p:cNvCxnSpPr>
            <a:stCxn id="16" idx="2"/>
            <a:endCxn id="9" idx="0"/>
          </p:cNvCxnSpPr>
          <p:nvPr/>
        </p:nvCxnSpPr>
        <p:spPr bwMode="auto">
          <a:xfrm>
            <a:off x="3587891" y="4869160"/>
            <a:ext cx="562347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>
            <a:stCxn id="17" idx="2"/>
            <a:endCxn id="10" idx="0"/>
          </p:cNvCxnSpPr>
          <p:nvPr/>
        </p:nvCxnSpPr>
        <p:spPr bwMode="auto">
          <a:xfrm flipH="1">
            <a:off x="5209784" y="4869160"/>
            <a:ext cx="490342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7" idx="2"/>
            <a:endCxn id="11" idx="0"/>
          </p:cNvCxnSpPr>
          <p:nvPr/>
        </p:nvCxnSpPr>
        <p:spPr bwMode="auto">
          <a:xfrm>
            <a:off x="5700126" y="4869160"/>
            <a:ext cx="56920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5" idx="2"/>
            <a:endCxn id="12" idx="0"/>
          </p:cNvCxnSpPr>
          <p:nvPr/>
        </p:nvCxnSpPr>
        <p:spPr bwMode="auto">
          <a:xfrm flipH="1">
            <a:off x="7328876" y="4872122"/>
            <a:ext cx="48348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直線接點 30"/>
          <p:cNvCxnSpPr>
            <a:stCxn id="15" idx="2"/>
            <a:endCxn id="13" idx="0"/>
          </p:cNvCxnSpPr>
          <p:nvPr/>
        </p:nvCxnSpPr>
        <p:spPr bwMode="auto">
          <a:xfrm>
            <a:off x="7812360" y="4872122"/>
            <a:ext cx="57606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4" name="矩形 33"/>
          <p:cNvSpPr/>
          <p:nvPr/>
        </p:nvSpPr>
        <p:spPr bwMode="auto">
          <a:xfrm>
            <a:off x="2123728" y="292494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349752" y="292494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3" name="直線接點 32"/>
          <p:cNvCxnSpPr>
            <a:stCxn id="34" idx="2"/>
            <a:endCxn id="14" idx="0"/>
          </p:cNvCxnSpPr>
          <p:nvPr/>
        </p:nvCxnSpPr>
        <p:spPr bwMode="auto">
          <a:xfrm flipH="1">
            <a:off x="1475656" y="3789040"/>
            <a:ext cx="108012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34" idx="2"/>
            <a:endCxn id="16" idx="0"/>
          </p:cNvCxnSpPr>
          <p:nvPr/>
        </p:nvCxnSpPr>
        <p:spPr bwMode="auto">
          <a:xfrm>
            <a:off x="2555776" y="3789040"/>
            <a:ext cx="1032115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直線接點 38"/>
          <p:cNvCxnSpPr>
            <a:stCxn id="35" idx="2"/>
            <a:endCxn id="17" idx="0"/>
          </p:cNvCxnSpPr>
          <p:nvPr/>
        </p:nvCxnSpPr>
        <p:spPr bwMode="auto">
          <a:xfrm flipH="1">
            <a:off x="5700126" y="3789040"/>
            <a:ext cx="108167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1" name="直線接點 40"/>
          <p:cNvCxnSpPr>
            <a:stCxn id="35" idx="2"/>
            <a:endCxn id="15" idx="0"/>
          </p:cNvCxnSpPr>
          <p:nvPr/>
        </p:nvCxnSpPr>
        <p:spPr bwMode="auto">
          <a:xfrm>
            <a:off x="6781800" y="3789040"/>
            <a:ext cx="1030560" cy="2189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矩形 43"/>
          <p:cNvSpPr/>
          <p:nvPr/>
        </p:nvSpPr>
        <p:spPr bwMode="auto">
          <a:xfrm>
            <a:off x="4204692" y="177281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3" name="直線接點 42"/>
          <p:cNvCxnSpPr>
            <a:stCxn id="44" idx="2"/>
            <a:endCxn id="34" idx="0"/>
          </p:cNvCxnSpPr>
          <p:nvPr/>
        </p:nvCxnSpPr>
        <p:spPr bwMode="auto">
          <a:xfrm flipH="1">
            <a:off x="2555776" y="2636912"/>
            <a:ext cx="2080964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44" idx="2"/>
            <a:endCxn id="35" idx="0"/>
          </p:cNvCxnSpPr>
          <p:nvPr/>
        </p:nvCxnSpPr>
        <p:spPr bwMode="auto">
          <a:xfrm>
            <a:off x="4636740" y="2636912"/>
            <a:ext cx="214506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28432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29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927719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</a:rPr>
              <a:t>假設今天要查詢區間 </a:t>
            </a:r>
            <a:r>
              <a:rPr lang="en-US" altLang="zh-TW" sz="2400" dirty="0">
                <a:latin typeface="Times New Roman" panose="02020603050405020304" pitchFamily="18" charset="0"/>
              </a:rPr>
              <a:t>[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3, 6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[1,8]</a:t>
            </a:r>
            <a:r>
              <a:rPr lang="zh-TW" altLang="en-US" sz="2400" dirty="0">
                <a:latin typeface="Times New Roman" panose="02020603050405020304" pitchFamily="18" charset="0"/>
              </a:rPr>
              <a:t>和</a:t>
            </a:r>
            <a:r>
              <a:rPr lang="en-US" altLang="zh-TW" sz="2400" dirty="0">
                <a:latin typeface="Times New Roman" panose="02020603050405020304" pitchFamily="18" charset="0"/>
              </a:rPr>
              <a:t>[3,6]</a:t>
            </a:r>
            <a:r>
              <a:rPr lang="zh-TW" altLang="en-US" sz="2400" dirty="0">
                <a:latin typeface="Times New Roman" panose="02020603050405020304" pitchFamily="18" charset="0"/>
              </a:rPr>
              <a:t>有交集卻沒有被</a:t>
            </a:r>
            <a:r>
              <a:rPr lang="en-US" altLang="zh-TW" sz="2400" dirty="0">
                <a:latin typeface="Times New Roman" panose="02020603050405020304" pitchFamily="18" charset="0"/>
              </a:rPr>
              <a:t>[3,6]</a:t>
            </a:r>
            <a:r>
              <a:rPr lang="zh-TW" altLang="en-US" sz="2400" dirty="0">
                <a:latin typeface="Times New Roman" panose="02020603050405020304" pitchFamily="18" charset="0"/>
              </a:rPr>
              <a:t>所包含 必須往下查詢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53955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[1,1]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59909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[2,2]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658644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[3,3]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18190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[4,4]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77773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[5,5]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83728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[6,6]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689682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[7,7]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95637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[8,8]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043608" y="400506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[1,2]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7380312" y="400802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3155843" y="400506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268078" y="400506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" name="直線接點 3"/>
          <p:cNvCxnSpPr>
            <a:stCxn id="14" idx="2"/>
            <a:endCxn id="2" idx="0"/>
          </p:cNvCxnSpPr>
          <p:nvPr/>
        </p:nvCxnSpPr>
        <p:spPr bwMode="auto">
          <a:xfrm flipH="1">
            <a:off x="971600" y="4869160"/>
            <a:ext cx="504056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14" idx="2"/>
            <a:endCxn id="6" idx="0"/>
          </p:cNvCxnSpPr>
          <p:nvPr/>
        </p:nvCxnSpPr>
        <p:spPr bwMode="auto">
          <a:xfrm>
            <a:off x="1475656" y="4869160"/>
            <a:ext cx="55549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6" idx="2"/>
            <a:endCxn id="8" idx="0"/>
          </p:cNvCxnSpPr>
          <p:nvPr/>
        </p:nvCxnSpPr>
        <p:spPr bwMode="auto">
          <a:xfrm flipH="1">
            <a:off x="3090692" y="4869160"/>
            <a:ext cx="497199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直線接點 21"/>
          <p:cNvCxnSpPr>
            <a:stCxn id="16" idx="2"/>
            <a:endCxn id="9" idx="0"/>
          </p:cNvCxnSpPr>
          <p:nvPr/>
        </p:nvCxnSpPr>
        <p:spPr bwMode="auto">
          <a:xfrm>
            <a:off x="3587891" y="4869160"/>
            <a:ext cx="562347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>
            <a:stCxn id="17" idx="2"/>
            <a:endCxn id="10" idx="0"/>
          </p:cNvCxnSpPr>
          <p:nvPr/>
        </p:nvCxnSpPr>
        <p:spPr bwMode="auto">
          <a:xfrm flipH="1">
            <a:off x="5209784" y="4869160"/>
            <a:ext cx="490342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7" idx="2"/>
            <a:endCxn id="11" idx="0"/>
          </p:cNvCxnSpPr>
          <p:nvPr/>
        </p:nvCxnSpPr>
        <p:spPr bwMode="auto">
          <a:xfrm>
            <a:off x="5700126" y="4869160"/>
            <a:ext cx="56920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5" idx="2"/>
            <a:endCxn id="12" idx="0"/>
          </p:cNvCxnSpPr>
          <p:nvPr/>
        </p:nvCxnSpPr>
        <p:spPr bwMode="auto">
          <a:xfrm flipH="1">
            <a:off x="7328876" y="4872122"/>
            <a:ext cx="48348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直線接點 30"/>
          <p:cNvCxnSpPr>
            <a:stCxn id="15" idx="2"/>
            <a:endCxn id="13" idx="0"/>
          </p:cNvCxnSpPr>
          <p:nvPr/>
        </p:nvCxnSpPr>
        <p:spPr bwMode="auto">
          <a:xfrm>
            <a:off x="7812360" y="4872122"/>
            <a:ext cx="57606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4" name="矩形 33"/>
          <p:cNvSpPr/>
          <p:nvPr/>
        </p:nvSpPr>
        <p:spPr bwMode="auto">
          <a:xfrm>
            <a:off x="2123728" y="292494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349752" y="292494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3" name="直線接點 32"/>
          <p:cNvCxnSpPr>
            <a:stCxn id="34" idx="2"/>
            <a:endCxn id="14" idx="0"/>
          </p:cNvCxnSpPr>
          <p:nvPr/>
        </p:nvCxnSpPr>
        <p:spPr bwMode="auto">
          <a:xfrm flipH="1">
            <a:off x="1475656" y="3789040"/>
            <a:ext cx="108012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34" idx="2"/>
            <a:endCxn id="16" idx="0"/>
          </p:cNvCxnSpPr>
          <p:nvPr/>
        </p:nvCxnSpPr>
        <p:spPr bwMode="auto">
          <a:xfrm>
            <a:off x="2555776" y="3789040"/>
            <a:ext cx="1032115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直線接點 38"/>
          <p:cNvCxnSpPr>
            <a:stCxn id="35" idx="2"/>
            <a:endCxn id="17" idx="0"/>
          </p:cNvCxnSpPr>
          <p:nvPr/>
        </p:nvCxnSpPr>
        <p:spPr bwMode="auto">
          <a:xfrm flipH="1">
            <a:off x="5700126" y="3789040"/>
            <a:ext cx="108167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1" name="直線接點 40"/>
          <p:cNvCxnSpPr>
            <a:stCxn id="35" idx="2"/>
            <a:endCxn id="15" idx="0"/>
          </p:cNvCxnSpPr>
          <p:nvPr/>
        </p:nvCxnSpPr>
        <p:spPr bwMode="auto">
          <a:xfrm>
            <a:off x="6781800" y="3789040"/>
            <a:ext cx="1030560" cy="2189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矩形 43"/>
          <p:cNvSpPr/>
          <p:nvPr/>
        </p:nvSpPr>
        <p:spPr bwMode="auto">
          <a:xfrm>
            <a:off x="4204692" y="1772816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3" name="直線接點 42"/>
          <p:cNvCxnSpPr>
            <a:stCxn id="44" idx="2"/>
            <a:endCxn id="34" idx="0"/>
          </p:cNvCxnSpPr>
          <p:nvPr/>
        </p:nvCxnSpPr>
        <p:spPr bwMode="auto">
          <a:xfrm flipH="1">
            <a:off x="2555776" y="2636912"/>
            <a:ext cx="2080964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44" idx="2"/>
            <a:endCxn id="35" idx="0"/>
          </p:cNvCxnSpPr>
          <p:nvPr/>
        </p:nvCxnSpPr>
        <p:spPr bwMode="auto">
          <a:xfrm>
            <a:off x="4636740" y="2636912"/>
            <a:ext cx="214506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57950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30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927719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</a:rPr>
              <a:t>假設今天要查詢區間 </a:t>
            </a:r>
            <a:r>
              <a:rPr lang="en-US" altLang="zh-TW" sz="2400" dirty="0">
                <a:latin typeface="Times New Roman" panose="02020603050405020304" pitchFamily="18" charset="0"/>
              </a:rPr>
              <a:t>[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3, 6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[1,4]</a:t>
            </a:r>
            <a:r>
              <a:rPr lang="zh-TW" altLang="en-US" sz="2400" dirty="0">
                <a:latin typeface="Times New Roman" panose="02020603050405020304" pitchFamily="18" charset="0"/>
              </a:rPr>
              <a:t>和</a:t>
            </a:r>
            <a:r>
              <a:rPr lang="en-US" altLang="zh-TW" sz="2400" dirty="0">
                <a:latin typeface="Times New Roman" panose="02020603050405020304" pitchFamily="18" charset="0"/>
              </a:rPr>
              <a:t>[3,6]</a:t>
            </a:r>
            <a:r>
              <a:rPr lang="zh-TW" altLang="en-US" sz="2400" dirty="0">
                <a:latin typeface="Times New Roman" panose="02020603050405020304" pitchFamily="18" charset="0"/>
              </a:rPr>
              <a:t>有交集卻沒有被</a:t>
            </a:r>
            <a:r>
              <a:rPr lang="en-US" altLang="zh-TW" sz="2400" dirty="0">
                <a:latin typeface="Times New Roman" panose="02020603050405020304" pitchFamily="18" charset="0"/>
              </a:rPr>
              <a:t>[3,6]</a:t>
            </a:r>
            <a:r>
              <a:rPr lang="zh-TW" altLang="en-US" sz="2400" dirty="0">
                <a:latin typeface="Times New Roman" panose="02020603050405020304" pitchFamily="18" charset="0"/>
              </a:rPr>
              <a:t>所包含 必須往下查詢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53955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[1,1]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59909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[2,2]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658644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[3,3]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18190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[4,4]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77773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[5,5]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83728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[6,6]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689682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[7,7]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95637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[8,8]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043608" y="400506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[1,2]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7380312" y="400802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3155843" y="400506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268078" y="400506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" name="直線接點 3"/>
          <p:cNvCxnSpPr>
            <a:stCxn id="14" idx="2"/>
            <a:endCxn id="2" idx="0"/>
          </p:cNvCxnSpPr>
          <p:nvPr/>
        </p:nvCxnSpPr>
        <p:spPr bwMode="auto">
          <a:xfrm flipH="1">
            <a:off x="971600" y="4869160"/>
            <a:ext cx="504056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14" idx="2"/>
            <a:endCxn id="6" idx="0"/>
          </p:cNvCxnSpPr>
          <p:nvPr/>
        </p:nvCxnSpPr>
        <p:spPr bwMode="auto">
          <a:xfrm>
            <a:off x="1475656" y="4869160"/>
            <a:ext cx="55549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6" idx="2"/>
            <a:endCxn id="8" idx="0"/>
          </p:cNvCxnSpPr>
          <p:nvPr/>
        </p:nvCxnSpPr>
        <p:spPr bwMode="auto">
          <a:xfrm flipH="1">
            <a:off x="3090692" y="4869160"/>
            <a:ext cx="497199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直線接點 21"/>
          <p:cNvCxnSpPr>
            <a:stCxn id="16" idx="2"/>
            <a:endCxn id="9" idx="0"/>
          </p:cNvCxnSpPr>
          <p:nvPr/>
        </p:nvCxnSpPr>
        <p:spPr bwMode="auto">
          <a:xfrm>
            <a:off x="3587891" y="4869160"/>
            <a:ext cx="562347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>
            <a:stCxn id="17" idx="2"/>
            <a:endCxn id="10" idx="0"/>
          </p:cNvCxnSpPr>
          <p:nvPr/>
        </p:nvCxnSpPr>
        <p:spPr bwMode="auto">
          <a:xfrm flipH="1">
            <a:off x="5209784" y="4869160"/>
            <a:ext cx="490342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7" idx="2"/>
            <a:endCxn id="11" idx="0"/>
          </p:cNvCxnSpPr>
          <p:nvPr/>
        </p:nvCxnSpPr>
        <p:spPr bwMode="auto">
          <a:xfrm>
            <a:off x="5700126" y="4869160"/>
            <a:ext cx="56920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5" idx="2"/>
            <a:endCxn id="12" idx="0"/>
          </p:cNvCxnSpPr>
          <p:nvPr/>
        </p:nvCxnSpPr>
        <p:spPr bwMode="auto">
          <a:xfrm flipH="1">
            <a:off x="7328876" y="4872122"/>
            <a:ext cx="48348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直線接點 30"/>
          <p:cNvCxnSpPr>
            <a:stCxn id="15" idx="2"/>
            <a:endCxn id="13" idx="0"/>
          </p:cNvCxnSpPr>
          <p:nvPr/>
        </p:nvCxnSpPr>
        <p:spPr bwMode="auto">
          <a:xfrm>
            <a:off x="7812360" y="4872122"/>
            <a:ext cx="57606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4" name="矩形 33"/>
          <p:cNvSpPr/>
          <p:nvPr/>
        </p:nvSpPr>
        <p:spPr bwMode="auto">
          <a:xfrm>
            <a:off x="2123728" y="2924944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349752" y="2924944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3" name="直線接點 32"/>
          <p:cNvCxnSpPr>
            <a:stCxn id="34" idx="2"/>
            <a:endCxn id="14" idx="0"/>
          </p:cNvCxnSpPr>
          <p:nvPr/>
        </p:nvCxnSpPr>
        <p:spPr bwMode="auto">
          <a:xfrm flipH="1">
            <a:off x="1475656" y="3789040"/>
            <a:ext cx="108012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34" idx="2"/>
            <a:endCxn id="16" idx="0"/>
          </p:cNvCxnSpPr>
          <p:nvPr/>
        </p:nvCxnSpPr>
        <p:spPr bwMode="auto">
          <a:xfrm>
            <a:off x="2555776" y="3789040"/>
            <a:ext cx="1032115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直線接點 38"/>
          <p:cNvCxnSpPr>
            <a:stCxn id="35" idx="2"/>
            <a:endCxn id="17" idx="0"/>
          </p:cNvCxnSpPr>
          <p:nvPr/>
        </p:nvCxnSpPr>
        <p:spPr bwMode="auto">
          <a:xfrm flipH="1">
            <a:off x="5700126" y="3789040"/>
            <a:ext cx="108167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1" name="直線接點 40"/>
          <p:cNvCxnSpPr>
            <a:stCxn id="35" idx="2"/>
            <a:endCxn id="15" idx="0"/>
          </p:cNvCxnSpPr>
          <p:nvPr/>
        </p:nvCxnSpPr>
        <p:spPr bwMode="auto">
          <a:xfrm>
            <a:off x="6781800" y="3789040"/>
            <a:ext cx="1030560" cy="2189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矩形 43"/>
          <p:cNvSpPr/>
          <p:nvPr/>
        </p:nvSpPr>
        <p:spPr bwMode="auto">
          <a:xfrm>
            <a:off x="4204692" y="177281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3" name="直線接點 42"/>
          <p:cNvCxnSpPr>
            <a:stCxn id="44" idx="2"/>
            <a:endCxn id="34" idx="0"/>
          </p:cNvCxnSpPr>
          <p:nvPr/>
        </p:nvCxnSpPr>
        <p:spPr bwMode="auto">
          <a:xfrm flipH="1">
            <a:off x="2555776" y="2636912"/>
            <a:ext cx="2080964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44" idx="2"/>
            <a:endCxn id="35" idx="0"/>
          </p:cNvCxnSpPr>
          <p:nvPr/>
        </p:nvCxnSpPr>
        <p:spPr bwMode="auto">
          <a:xfrm>
            <a:off x="4636740" y="2636912"/>
            <a:ext cx="214506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37117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927719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</a:rPr>
              <a:t>假設今天要查詢區間 </a:t>
            </a:r>
            <a:r>
              <a:rPr lang="en-US" altLang="zh-TW" sz="2400" dirty="0">
                <a:latin typeface="Times New Roman" panose="02020603050405020304" pitchFamily="18" charset="0"/>
              </a:rPr>
              <a:t>[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3, 6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[1,2] </a:t>
            </a:r>
            <a:r>
              <a:rPr lang="zh-TW" altLang="en-US" sz="2400" dirty="0">
                <a:latin typeface="Times New Roman" panose="02020603050405020304" pitchFamily="18" charset="0"/>
              </a:rPr>
              <a:t>和 </a:t>
            </a:r>
            <a:r>
              <a:rPr lang="en-US" altLang="zh-TW" sz="2400" dirty="0">
                <a:latin typeface="Times New Roman" panose="02020603050405020304" pitchFamily="18" charset="0"/>
              </a:rPr>
              <a:t>[3,6]</a:t>
            </a:r>
            <a:r>
              <a:rPr lang="zh-TW" altLang="en-US" sz="2400" dirty="0">
                <a:latin typeface="Times New Roman" panose="02020603050405020304" pitchFamily="18" charset="0"/>
              </a:rPr>
              <a:t> 沒有交集，不是我們需要的答案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53955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[1,1]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59909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[2,2]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658644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[3,3]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18190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[4,4]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77773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[5,5]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83728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[6,6]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689682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[7,7]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95637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[8,8]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043608" y="4005064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[1,2]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7380312" y="400802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3155843" y="4005064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268078" y="400506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" name="直線接點 3"/>
          <p:cNvCxnSpPr>
            <a:stCxn id="14" idx="2"/>
            <a:endCxn id="2" idx="0"/>
          </p:cNvCxnSpPr>
          <p:nvPr/>
        </p:nvCxnSpPr>
        <p:spPr bwMode="auto">
          <a:xfrm flipH="1">
            <a:off x="971600" y="4869160"/>
            <a:ext cx="504056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14" idx="2"/>
            <a:endCxn id="6" idx="0"/>
          </p:cNvCxnSpPr>
          <p:nvPr/>
        </p:nvCxnSpPr>
        <p:spPr bwMode="auto">
          <a:xfrm>
            <a:off x="1475656" y="4869160"/>
            <a:ext cx="55549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6" idx="2"/>
            <a:endCxn id="8" idx="0"/>
          </p:cNvCxnSpPr>
          <p:nvPr/>
        </p:nvCxnSpPr>
        <p:spPr bwMode="auto">
          <a:xfrm flipH="1">
            <a:off x="3090692" y="4869160"/>
            <a:ext cx="497199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直線接點 21"/>
          <p:cNvCxnSpPr>
            <a:stCxn id="16" idx="2"/>
            <a:endCxn id="9" idx="0"/>
          </p:cNvCxnSpPr>
          <p:nvPr/>
        </p:nvCxnSpPr>
        <p:spPr bwMode="auto">
          <a:xfrm>
            <a:off x="3587891" y="4869160"/>
            <a:ext cx="562347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>
            <a:stCxn id="17" idx="2"/>
            <a:endCxn id="10" idx="0"/>
          </p:cNvCxnSpPr>
          <p:nvPr/>
        </p:nvCxnSpPr>
        <p:spPr bwMode="auto">
          <a:xfrm flipH="1">
            <a:off x="5209784" y="4869160"/>
            <a:ext cx="490342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7" idx="2"/>
            <a:endCxn id="11" idx="0"/>
          </p:cNvCxnSpPr>
          <p:nvPr/>
        </p:nvCxnSpPr>
        <p:spPr bwMode="auto">
          <a:xfrm>
            <a:off x="5700126" y="4869160"/>
            <a:ext cx="56920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5" idx="2"/>
            <a:endCxn id="12" idx="0"/>
          </p:cNvCxnSpPr>
          <p:nvPr/>
        </p:nvCxnSpPr>
        <p:spPr bwMode="auto">
          <a:xfrm flipH="1">
            <a:off x="7328876" y="4872122"/>
            <a:ext cx="48348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直線接點 30"/>
          <p:cNvCxnSpPr>
            <a:stCxn id="15" idx="2"/>
            <a:endCxn id="13" idx="0"/>
          </p:cNvCxnSpPr>
          <p:nvPr/>
        </p:nvCxnSpPr>
        <p:spPr bwMode="auto">
          <a:xfrm>
            <a:off x="7812360" y="4872122"/>
            <a:ext cx="57606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4" name="矩形 33"/>
          <p:cNvSpPr/>
          <p:nvPr/>
        </p:nvSpPr>
        <p:spPr bwMode="auto">
          <a:xfrm>
            <a:off x="2123728" y="2924944"/>
            <a:ext cx="864096" cy="86409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349752" y="2924944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3" name="直線接點 32"/>
          <p:cNvCxnSpPr>
            <a:stCxn id="34" idx="2"/>
            <a:endCxn id="14" idx="0"/>
          </p:cNvCxnSpPr>
          <p:nvPr/>
        </p:nvCxnSpPr>
        <p:spPr bwMode="auto">
          <a:xfrm flipH="1">
            <a:off x="1475656" y="3789040"/>
            <a:ext cx="108012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34" idx="2"/>
            <a:endCxn id="16" idx="0"/>
          </p:cNvCxnSpPr>
          <p:nvPr/>
        </p:nvCxnSpPr>
        <p:spPr bwMode="auto">
          <a:xfrm>
            <a:off x="2555776" y="3789040"/>
            <a:ext cx="1032115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直線接點 38"/>
          <p:cNvCxnSpPr>
            <a:stCxn id="35" idx="2"/>
            <a:endCxn id="17" idx="0"/>
          </p:cNvCxnSpPr>
          <p:nvPr/>
        </p:nvCxnSpPr>
        <p:spPr bwMode="auto">
          <a:xfrm flipH="1">
            <a:off x="5700126" y="3789040"/>
            <a:ext cx="108167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1" name="直線接點 40"/>
          <p:cNvCxnSpPr>
            <a:stCxn id="35" idx="2"/>
            <a:endCxn id="15" idx="0"/>
          </p:cNvCxnSpPr>
          <p:nvPr/>
        </p:nvCxnSpPr>
        <p:spPr bwMode="auto">
          <a:xfrm>
            <a:off x="6781800" y="3789040"/>
            <a:ext cx="1030560" cy="2189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矩形 43"/>
          <p:cNvSpPr/>
          <p:nvPr/>
        </p:nvSpPr>
        <p:spPr bwMode="auto">
          <a:xfrm>
            <a:off x="4204692" y="177281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3" name="直線接點 42"/>
          <p:cNvCxnSpPr>
            <a:stCxn id="44" idx="2"/>
            <a:endCxn id="34" idx="0"/>
          </p:cNvCxnSpPr>
          <p:nvPr/>
        </p:nvCxnSpPr>
        <p:spPr bwMode="auto">
          <a:xfrm flipH="1">
            <a:off x="2555776" y="2636912"/>
            <a:ext cx="2080964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44" idx="2"/>
            <a:endCxn id="35" idx="0"/>
          </p:cNvCxnSpPr>
          <p:nvPr/>
        </p:nvCxnSpPr>
        <p:spPr bwMode="auto">
          <a:xfrm>
            <a:off x="4636740" y="2636912"/>
            <a:ext cx="214506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391955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32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927719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</a:rPr>
              <a:t>假設今天要查詢區間 </a:t>
            </a:r>
            <a:r>
              <a:rPr lang="en-US" altLang="zh-TW" sz="2400" dirty="0">
                <a:latin typeface="Times New Roman" panose="02020603050405020304" pitchFamily="18" charset="0"/>
              </a:rPr>
              <a:t>[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3, 6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[3,4] </a:t>
            </a:r>
            <a:r>
              <a:rPr lang="zh-TW" altLang="en-US" sz="2400" dirty="0">
                <a:latin typeface="Times New Roman" panose="02020603050405020304" pitchFamily="18" charset="0"/>
              </a:rPr>
              <a:t>和</a:t>
            </a:r>
            <a:r>
              <a:rPr lang="en-US" altLang="zh-TW" sz="2400" dirty="0">
                <a:latin typeface="Times New Roman" panose="02020603050405020304" pitchFamily="18" charset="0"/>
              </a:rPr>
              <a:t>[3,6]</a:t>
            </a:r>
            <a:r>
              <a:rPr lang="zh-TW" altLang="en-US" sz="2400" dirty="0">
                <a:latin typeface="Times New Roman" panose="02020603050405020304" pitchFamily="18" charset="0"/>
              </a:rPr>
              <a:t> 有交集 且 </a:t>
            </a:r>
            <a:r>
              <a:rPr lang="en-US" altLang="zh-TW" sz="2400" dirty="0">
                <a:latin typeface="Times New Roman" panose="02020603050405020304" pitchFamily="18" charset="0"/>
              </a:rPr>
              <a:t>[3,4]</a:t>
            </a:r>
            <a:r>
              <a:rPr lang="zh-TW" altLang="en-US" sz="2400" dirty="0">
                <a:latin typeface="Times New Roman" panose="02020603050405020304" pitchFamily="18" charset="0"/>
              </a:rPr>
              <a:t>被</a:t>
            </a:r>
            <a:r>
              <a:rPr lang="en-US" altLang="zh-TW" sz="2400" dirty="0">
                <a:latin typeface="Times New Roman" panose="02020603050405020304" pitchFamily="18" charset="0"/>
              </a:rPr>
              <a:t>[3,6]</a:t>
            </a:r>
            <a:r>
              <a:rPr lang="zh-TW" altLang="en-US" sz="2400" dirty="0">
                <a:latin typeface="Times New Roman" panose="02020603050405020304" pitchFamily="18" charset="0"/>
              </a:rPr>
              <a:t>所包含，是答案之一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53955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[1,1]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59909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[2,2]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658644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[3,3]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18190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[4,4]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77773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[5,5]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83728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[6,6]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689682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[7,7]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95637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[8,8]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043608" y="4005064"/>
            <a:ext cx="864096" cy="8640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[1,2]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7380312" y="400802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3155843" y="4005064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268078" y="400506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" name="直線接點 3"/>
          <p:cNvCxnSpPr>
            <a:stCxn id="14" idx="2"/>
            <a:endCxn id="2" idx="0"/>
          </p:cNvCxnSpPr>
          <p:nvPr/>
        </p:nvCxnSpPr>
        <p:spPr bwMode="auto">
          <a:xfrm flipH="1">
            <a:off x="971600" y="4869160"/>
            <a:ext cx="504056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14" idx="2"/>
            <a:endCxn id="6" idx="0"/>
          </p:cNvCxnSpPr>
          <p:nvPr/>
        </p:nvCxnSpPr>
        <p:spPr bwMode="auto">
          <a:xfrm>
            <a:off x="1475656" y="4869160"/>
            <a:ext cx="55549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6" idx="2"/>
            <a:endCxn id="8" idx="0"/>
          </p:cNvCxnSpPr>
          <p:nvPr/>
        </p:nvCxnSpPr>
        <p:spPr bwMode="auto">
          <a:xfrm flipH="1">
            <a:off x="3090692" y="4869160"/>
            <a:ext cx="497199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直線接點 21"/>
          <p:cNvCxnSpPr>
            <a:stCxn id="16" idx="2"/>
            <a:endCxn id="9" idx="0"/>
          </p:cNvCxnSpPr>
          <p:nvPr/>
        </p:nvCxnSpPr>
        <p:spPr bwMode="auto">
          <a:xfrm>
            <a:off x="3587891" y="4869160"/>
            <a:ext cx="562347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>
            <a:stCxn id="17" idx="2"/>
            <a:endCxn id="10" idx="0"/>
          </p:cNvCxnSpPr>
          <p:nvPr/>
        </p:nvCxnSpPr>
        <p:spPr bwMode="auto">
          <a:xfrm flipH="1">
            <a:off x="5209784" y="4869160"/>
            <a:ext cx="490342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7" idx="2"/>
            <a:endCxn id="11" idx="0"/>
          </p:cNvCxnSpPr>
          <p:nvPr/>
        </p:nvCxnSpPr>
        <p:spPr bwMode="auto">
          <a:xfrm>
            <a:off x="5700126" y="4869160"/>
            <a:ext cx="56920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5" idx="2"/>
            <a:endCxn id="12" idx="0"/>
          </p:cNvCxnSpPr>
          <p:nvPr/>
        </p:nvCxnSpPr>
        <p:spPr bwMode="auto">
          <a:xfrm flipH="1">
            <a:off x="7328876" y="4872122"/>
            <a:ext cx="48348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直線接點 30"/>
          <p:cNvCxnSpPr>
            <a:stCxn id="15" idx="2"/>
            <a:endCxn id="13" idx="0"/>
          </p:cNvCxnSpPr>
          <p:nvPr/>
        </p:nvCxnSpPr>
        <p:spPr bwMode="auto">
          <a:xfrm>
            <a:off x="7812360" y="4872122"/>
            <a:ext cx="57606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4" name="矩形 33"/>
          <p:cNvSpPr/>
          <p:nvPr/>
        </p:nvSpPr>
        <p:spPr bwMode="auto">
          <a:xfrm>
            <a:off x="2123728" y="2924944"/>
            <a:ext cx="864096" cy="86409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349752" y="2924944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3" name="直線接點 32"/>
          <p:cNvCxnSpPr>
            <a:stCxn id="34" idx="2"/>
            <a:endCxn id="14" idx="0"/>
          </p:cNvCxnSpPr>
          <p:nvPr/>
        </p:nvCxnSpPr>
        <p:spPr bwMode="auto">
          <a:xfrm flipH="1">
            <a:off x="1475656" y="3789040"/>
            <a:ext cx="108012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34" idx="2"/>
            <a:endCxn id="16" idx="0"/>
          </p:cNvCxnSpPr>
          <p:nvPr/>
        </p:nvCxnSpPr>
        <p:spPr bwMode="auto">
          <a:xfrm>
            <a:off x="2555776" y="3789040"/>
            <a:ext cx="1032115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直線接點 38"/>
          <p:cNvCxnSpPr>
            <a:stCxn id="35" idx="2"/>
            <a:endCxn id="17" idx="0"/>
          </p:cNvCxnSpPr>
          <p:nvPr/>
        </p:nvCxnSpPr>
        <p:spPr bwMode="auto">
          <a:xfrm flipH="1">
            <a:off x="5700126" y="3789040"/>
            <a:ext cx="108167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1" name="直線接點 40"/>
          <p:cNvCxnSpPr>
            <a:stCxn id="35" idx="2"/>
            <a:endCxn id="15" idx="0"/>
          </p:cNvCxnSpPr>
          <p:nvPr/>
        </p:nvCxnSpPr>
        <p:spPr bwMode="auto">
          <a:xfrm>
            <a:off x="6781800" y="3789040"/>
            <a:ext cx="1030560" cy="2189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矩形 43"/>
          <p:cNvSpPr/>
          <p:nvPr/>
        </p:nvSpPr>
        <p:spPr bwMode="auto">
          <a:xfrm>
            <a:off x="4204692" y="177281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3" name="直線接點 42"/>
          <p:cNvCxnSpPr>
            <a:stCxn id="44" idx="2"/>
            <a:endCxn id="34" idx="0"/>
          </p:cNvCxnSpPr>
          <p:nvPr/>
        </p:nvCxnSpPr>
        <p:spPr bwMode="auto">
          <a:xfrm flipH="1">
            <a:off x="2555776" y="2636912"/>
            <a:ext cx="2080964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44" idx="2"/>
            <a:endCxn id="35" idx="0"/>
          </p:cNvCxnSpPr>
          <p:nvPr/>
        </p:nvCxnSpPr>
        <p:spPr bwMode="auto">
          <a:xfrm>
            <a:off x="4636740" y="2636912"/>
            <a:ext cx="214506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28945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927719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</a:rPr>
              <a:t>假設今天要查詢區間 </a:t>
            </a:r>
            <a:r>
              <a:rPr lang="en-US" altLang="zh-TW" sz="2400" dirty="0">
                <a:latin typeface="Times New Roman" panose="02020603050405020304" pitchFamily="18" charset="0"/>
              </a:rPr>
              <a:t>[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3, 6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[5,8] </a:t>
            </a:r>
            <a:r>
              <a:rPr lang="zh-TW" altLang="en-US" sz="2400" dirty="0">
                <a:latin typeface="Times New Roman" panose="02020603050405020304" pitchFamily="18" charset="0"/>
              </a:rPr>
              <a:t>和</a:t>
            </a:r>
            <a:r>
              <a:rPr lang="en-US" altLang="zh-TW" sz="2400" dirty="0">
                <a:latin typeface="Times New Roman" panose="02020603050405020304" pitchFamily="18" charset="0"/>
              </a:rPr>
              <a:t>[3,6]</a:t>
            </a:r>
            <a:r>
              <a:rPr lang="zh-TW" altLang="en-US" sz="2400" dirty="0">
                <a:latin typeface="Times New Roman" panose="02020603050405020304" pitchFamily="18" charset="0"/>
              </a:rPr>
              <a:t> 有交集但沒有被</a:t>
            </a:r>
            <a:r>
              <a:rPr lang="en-US" altLang="zh-TW" sz="2400" dirty="0">
                <a:latin typeface="Times New Roman" panose="02020603050405020304" pitchFamily="18" charset="0"/>
              </a:rPr>
              <a:t>[3,6]</a:t>
            </a:r>
            <a:r>
              <a:rPr lang="zh-TW" altLang="en-US" sz="2400" dirty="0">
                <a:latin typeface="Times New Roman" panose="02020603050405020304" pitchFamily="18" charset="0"/>
              </a:rPr>
              <a:t>所包含，繼續往下查詢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53955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[1,1]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59909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[2,2]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658644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[3,3]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18190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[4,4]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77773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[5,5]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83728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[6,6]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689682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[7,7]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95637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[8,8]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043608" y="4005064"/>
            <a:ext cx="864096" cy="8640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[1,2]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7380312" y="400802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3155843" y="4005064"/>
            <a:ext cx="864096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268078" y="400506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" name="直線接點 3"/>
          <p:cNvCxnSpPr>
            <a:stCxn id="14" idx="2"/>
            <a:endCxn id="2" idx="0"/>
          </p:cNvCxnSpPr>
          <p:nvPr/>
        </p:nvCxnSpPr>
        <p:spPr bwMode="auto">
          <a:xfrm flipH="1">
            <a:off x="971600" y="4869160"/>
            <a:ext cx="504056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14" idx="2"/>
            <a:endCxn id="6" idx="0"/>
          </p:cNvCxnSpPr>
          <p:nvPr/>
        </p:nvCxnSpPr>
        <p:spPr bwMode="auto">
          <a:xfrm>
            <a:off x="1475656" y="4869160"/>
            <a:ext cx="55549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6" idx="2"/>
            <a:endCxn id="8" idx="0"/>
          </p:cNvCxnSpPr>
          <p:nvPr/>
        </p:nvCxnSpPr>
        <p:spPr bwMode="auto">
          <a:xfrm flipH="1">
            <a:off x="3090692" y="4869160"/>
            <a:ext cx="497199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直線接點 21"/>
          <p:cNvCxnSpPr>
            <a:stCxn id="16" idx="2"/>
            <a:endCxn id="9" idx="0"/>
          </p:cNvCxnSpPr>
          <p:nvPr/>
        </p:nvCxnSpPr>
        <p:spPr bwMode="auto">
          <a:xfrm>
            <a:off x="3587891" y="4869160"/>
            <a:ext cx="562347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>
            <a:stCxn id="17" idx="2"/>
            <a:endCxn id="10" idx="0"/>
          </p:cNvCxnSpPr>
          <p:nvPr/>
        </p:nvCxnSpPr>
        <p:spPr bwMode="auto">
          <a:xfrm flipH="1">
            <a:off x="5209784" y="4869160"/>
            <a:ext cx="490342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7" idx="2"/>
            <a:endCxn id="11" idx="0"/>
          </p:cNvCxnSpPr>
          <p:nvPr/>
        </p:nvCxnSpPr>
        <p:spPr bwMode="auto">
          <a:xfrm>
            <a:off x="5700126" y="4869160"/>
            <a:ext cx="56920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5" idx="2"/>
            <a:endCxn id="12" idx="0"/>
          </p:cNvCxnSpPr>
          <p:nvPr/>
        </p:nvCxnSpPr>
        <p:spPr bwMode="auto">
          <a:xfrm flipH="1">
            <a:off x="7328876" y="4872122"/>
            <a:ext cx="48348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直線接點 30"/>
          <p:cNvCxnSpPr>
            <a:stCxn id="15" idx="2"/>
            <a:endCxn id="13" idx="0"/>
          </p:cNvCxnSpPr>
          <p:nvPr/>
        </p:nvCxnSpPr>
        <p:spPr bwMode="auto">
          <a:xfrm>
            <a:off x="7812360" y="4872122"/>
            <a:ext cx="57606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4" name="矩形 33"/>
          <p:cNvSpPr/>
          <p:nvPr/>
        </p:nvSpPr>
        <p:spPr bwMode="auto">
          <a:xfrm>
            <a:off x="2123728" y="2924944"/>
            <a:ext cx="864096" cy="86409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349752" y="2924944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3" name="直線接點 32"/>
          <p:cNvCxnSpPr>
            <a:stCxn id="34" idx="2"/>
            <a:endCxn id="14" idx="0"/>
          </p:cNvCxnSpPr>
          <p:nvPr/>
        </p:nvCxnSpPr>
        <p:spPr bwMode="auto">
          <a:xfrm flipH="1">
            <a:off x="1475656" y="3789040"/>
            <a:ext cx="108012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34" idx="2"/>
            <a:endCxn id="16" idx="0"/>
          </p:cNvCxnSpPr>
          <p:nvPr/>
        </p:nvCxnSpPr>
        <p:spPr bwMode="auto">
          <a:xfrm>
            <a:off x="2555776" y="3789040"/>
            <a:ext cx="1032115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直線接點 38"/>
          <p:cNvCxnSpPr>
            <a:stCxn id="35" idx="2"/>
            <a:endCxn id="17" idx="0"/>
          </p:cNvCxnSpPr>
          <p:nvPr/>
        </p:nvCxnSpPr>
        <p:spPr bwMode="auto">
          <a:xfrm flipH="1">
            <a:off x="5700126" y="3789040"/>
            <a:ext cx="108167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1" name="直線接點 40"/>
          <p:cNvCxnSpPr>
            <a:stCxn id="35" idx="2"/>
            <a:endCxn id="15" idx="0"/>
          </p:cNvCxnSpPr>
          <p:nvPr/>
        </p:nvCxnSpPr>
        <p:spPr bwMode="auto">
          <a:xfrm>
            <a:off x="6781800" y="3789040"/>
            <a:ext cx="1030560" cy="2189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矩形 43"/>
          <p:cNvSpPr/>
          <p:nvPr/>
        </p:nvSpPr>
        <p:spPr bwMode="auto">
          <a:xfrm>
            <a:off x="4204692" y="177281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3" name="直線接點 42"/>
          <p:cNvCxnSpPr>
            <a:stCxn id="44" idx="2"/>
            <a:endCxn id="34" idx="0"/>
          </p:cNvCxnSpPr>
          <p:nvPr/>
        </p:nvCxnSpPr>
        <p:spPr bwMode="auto">
          <a:xfrm flipH="1">
            <a:off x="2555776" y="2636912"/>
            <a:ext cx="2080964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44" idx="2"/>
            <a:endCxn id="35" idx="0"/>
          </p:cNvCxnSpPr>
          <p:nvPr/>
        </p:nvCxnSpPr>
        <p:spPr bwMode="auto">
          <a:xfrm>
            <a:off x="4636740" y="2636912"/>
            <a:ext cx="214506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460162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927719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</a:rPr>
              <a:t>假設今天要查詢區間 </a:t>
            </a:r>
            <a:r>
              <a:rPr lang="en-US" altLang="zh-TW" sz="2400" dirty="0">
                <a:latin typeface="Times New Roman" panose="02020603050405020304" pitchFamily="18" charset="0"/>
              </a:rPr>
              <a:t>[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3, 6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[5,6] </a:t>
            </a:r>
            <a:r>
              <a:rPr lang="zh-TW" altLang="en-US" sz="2400" dirty="0">
                <a:latin typeface="Times New Roman" panose="02020603050405020304" pitchFamily="18" charset="0"/>
              </a:rPr>
              <a:t>和</a:t>
            </a:r>
            <a:r>
              <a:rPr lang="en-US" altLang="zh-TW" sz="2400" dirty="0">
                <a:latin typeface="Times New Roman" panose="02020603050405020304" pitchFamily="18" charset="0"/>
              </a:rPr>
              <a:t>[3,6]</a:t>
            </a:r>
            <a:r>
              <a:rPr lang="zh-TW" altLang="en-US" sz="2400" dirty="0">
                <a:latin typeface="Times New Roman" panose="02020603050405020304" pitchFamily="18" charset="0"/>
              </a:rPr>
              <a:t> 有交集且</a:t>
            </a:r>
            <a:r>
              <a:rPr lang="en-US" altLang="zh-TW" sz="2400" dirty="0">
                <a:latin typeface="Times New Roman" panose="02020603050405020304" pitchFamily="18" charset="0"/>
              </a:rPr>
              <a:t>[5,6]</a:t>
            </a:r>
            <a:r>
              <a:rPr lang="zh-TW" altLang="en-US" sz="2400" dirty="0">
                <a:latin typeface="Times New Roman" panose="02020603050405020304" pitchFamily="18" charset="0"/>
              </a:rPr>
              <a:t>被</a:t>
            </a:r>
            <a:r>
              <a:rPr lang="en-US" altLang="zh-TW" sz="2400" dirty="0">
                <a:latin typeface="Times New Roman" panose="02020603050405020304" pitchFamily="18" charset="0"/>
              </a:rPr>
              <a:t>[3,6]</a:t>
            </a:r>
            <a:r>
              <a:rPr lang="zh-TW" altLang="en-US" sz="2400" dirty="0">
                <a:latin typeface="Times New Roman" panose="02020603050405020304" pitchFamily="18" charset="0"/>
              </a:rPr>
              <a:t>所包含，是答案之一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53955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[1,1]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59909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[2,2]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658644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[3,3]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18190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[4,4]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77773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[5,5]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83728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[6,6]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689682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[7,7]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95637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[8,8]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043608" y="4005064"/>
            <a:ext cx="864096" cy="8640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[1,2]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7380312" y="4008026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3155843" y="4005064"/>
            <a:ext cx="864096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268078" y="4005064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" name="直線接點 3"/>
          <p:cNvCxnSpPr>
            <a:stCxn id="14" idx="2"/>
            <a:endCxn id="2" idx="0"/>
          </p:cNvCxnSpPr>
          <p:nvPr/>
        </p:nvCxnSpPr>
        <p:spPr bwMode="auto">
          <a:xfrm flipH="1">
            <a:off x="971600" y="4869160"/>
            <a:ext cx="504056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14" idx="2"/>
            <a:endCxn id="6" idx="0"/>
          </p:cNvCxnSpPr>
          <p:nvPr/>
        </p:nvCxnSpPr>
        <p:spPr bwMode="auto">
          <a:xfrm>
            <a:off x="1475656" y="4869160"/>
            <a:ext cx="55549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6" idx="2"/>
            <a:endCxn id="8" idx="0"/>
          </p:cNvCxnSpPr>
          <p:nvPr/>
        </p:nvCxnSpPr>
        <p:spPr bwMode="auto">
          <a:xfrm flipH="1">
            <a:off x="3090692" y="4869160"/>
            <a:ext cx="497199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直線接點 21"/>
          <p:cNvCxnSpPr>
            <a:stCxn id="16" idx="2"/>
            <a:endCxn id="9" idx="0"/>
          </p:cNvCxnSpPr>
          <p:nvPr/>
        </p:nvCxnSpPr>
        <p:spPr bwMode="auto">
          <a:xfrm>
            <a:off x="3587891" y="4869160"/>
            <a:ext cx="562347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>
            <a:stCxn id="17" idx="2"/>
            <a:endCxn id="10" idx="0"/>
          </p:cNvCxnSpPr>
          <p:nvPr/>
        </p:nvCxnSpPr>
        <p:spPr bwMode="auto">
          <a:xfrm flipH="1">
            <a:off x="5209784" y="4869160"/>
            <a:ext cx="490342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7" idx="2"/>
            <a:endCxn id="11" idx="0"/>
          </p:cNvCxnSpPr>
          <p:nvPr/>
        </p:nvCxnSpPr>
        <p:spPr bwMode="auto">
          <a:xfrm>
            <a:off x="5700126" y="4869160"/>
            <a:ext cx="56920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5" idx="2"/>
            <a:endCxn id="12" idx="0"/>
          </p:cNvCxnSpPr>
          <p:nvPr/>
        </p:nvCxnSpPr>
        <p:spPr bwMode="auto">
          <a:xfrm flipH="1">
            <a:off x="7328876" y="4872122"/>
            <a:ext cx="48348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直線接點 30"/>
          <p:cNvCxnSpPr>
            <a:stCxn id="15" idx="2"/>
            <a:endCxn id="13" idx="0"/>
          </p:cNvCxnSpPr>
          <p:nvPr/>
        </p:nvCxnSpPr>
        <p:spPr bwMode="auto">
          <a:xfrm>
            <a:off x="7812360" y="4872122"/>
            <a:ext cx="57606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4" name="矩形 33"/>
          <p:cNvSpPr/>
          <p:nvPr/>
        </p:nvSpPr>
        <p:spPr bwMode="auto">
          <a:xfrm>
            <a:off x="2123728" y="2924944"/>
            <a:ext cx="864096" cy="86409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349752" y="2924944"/>
            <a:ext cx="864096" cy="8640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3" name="直線接點 32"/>
          <p:cNvCxnSpPr>
            <a:stCxn id="34" idx="2"/>
            <a:endCxn id="14" idx="0"/>
          </p:cNvCxnSpPr>
          <p:nvPr/>
        </p:nvCxnSpPr>
        <p:spPr bwMode="auto">
          <a:xfrm flipH="1">
            <a:off x="1475656" y="3789040"/>
            <a:ext cx="108012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34" idx="2"/>
            <a:endCxn id="16" idx="0"/>
          </p:cNvCxnSpPr>
          <p:nvPr/>
        </p:nvCxnSpPr>
        <p:spPr bwMode="auto">
          <a:xfrm>
            <a:off x="2555776" y="3789040"/>
            <a:ext cx="1032115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直線接點 38"/>
          <p:cNvCxnSpPr>
            <a:stCxn id="35" idx="2"/>
            <a:endCxn id="17" idx="0"/>
          </p:cNvCxnSpPr>
          <p:nvPr/>
        </p:nvCxnSpPr>
        <p:spPr bwMode="auto">
          <a:xfrm flipH="1">
            <a:off x="5700126" y="3789040"/>
            <a:ext cx="108167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1" name="直線接點 40"/>
          <p:cNvCxnSpPr>
            <a:stCxn id="35" idx="2"/>
            <a:endCxn id="15" idx="0"/>
          </p:cNvCxnSpPr>
          <p:nvPr/>
        </p:nvCxnSpPr>
        <p:spPr bwMode="auto">
          <a:xfrm>
            <a:off x="6781800" y="3789040"/>
            <a:ext cx="1030560" cy="2189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矩形 43"/>
          <p:cNvSpPr/>
          <p:nvPr/>
        </p:nvSpPr>
        <p:spPr bwMode="auto">
          <a:xfrm>
            <a:off x="4204692" y="177281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3" name="直線接點 42"/>
          <p:cNvCxnSpPr>
            <a:stCxn id="44" idx="2"/>
            <a:endCxn id="34" idx="0"/>
          </p:cNvCxnSpPr>
          <p:nvPr/>
        </p:nvCxnSpPr>
        <p:spPr bwMode="auto">
          <a:xfrm flipH="1">
            <a:off x="2555776" y="2636912"/>
            <a:ext cx="2080964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44" idx="2"/>
            <a:endCxn id="35" idx="0"/>
          </p:cNvCxnSpPr>
          <p:nvPr/>
        </p:nvCxnSpPr>
        <p:spPr bwMode="auto">
          <a:xfrm>
            <a:off x="4636740" y="2636912"/>
            <a:ext cx="214506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082710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511480" cy="927719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方法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：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</a:rPr>
              <a:t>假設今天要查詢區間 </a:t>
            </a:r>
            <a:r>
              <a:rPr lang="en-US" altLang="zh-TW" sz="2400" dirty="0">
                <a:latin typeface="Times New Roman" panose="02020603050405020304" pitchFamily="18" charset="0"/>
              </a:rPr>
              <a:t>[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3, 6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[7,8] </a:t>
            </a:r>
            <a:r>
              <a:rPr lang="zh-TW" altLang="en-US" sz="2400" dirty="0">
                <a:latin typeface="Times New Roman" panose="02020603050405020304" pitchFamily="18" charset="0"/>
              </a:rPr>
              <a:t>和</a:t>
            </a:r>
            <a:r>
              <a:rPr lang="en-US" altLang="zh-TW" sz="2400" dirty="0">
                <a:latin typeface="Times New Roman" panose="02020603050405020304" pitchFamily="18" charset="0"/>
              </a:rPr>
              <a:t>[3,6]</a:t>
            </a:r>
            <a:r>
              <a:rPr lang="zh-TW" altLang="en-US" sz="2400" dirty="0">
                <a:latin typeface="Times New Roman" panose="02020603050405020304" pitchFamily="18" charset="0"/>
              </a:rPr>
              <a:t> 沒有交集，不是我們需要的答案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53955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[1,1]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59909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[2,2]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658644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[3,3]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18190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[4,4]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77773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[5,5]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83728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[6,6]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689682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[7,7]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95637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[8,8]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043608" y="4005064"/>
            <a:ext cx="864096" cy="8640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[1,2]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7380312" y="4008026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3155843" y="4005064"/>
            <a:ext cx="864096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268078" y="4005064"/>
            <a:ext cx="864096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" name="直線接點 3"/>
          <p:cNvCxnSpPr>
            <a:stCxn id="14" idx="2"/>
            <a:endCxn id="2" idx="0"/>
          </p:cNvCxnSpPr>
          <p:nvPr/>
        </p:nvCxnSpPr>
        <p:spPr bwMode="auto">
          <a:xfrm flipH="1">
            <a:off x="971600" y="4869160"/>
            <a:ext cx="504056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14" idx="2"/>
            <a:endCxn id="6" idx="0"/>
          </p:cNvCxnSpPr>
          <p:nvPr/>
        </p:nvCxnSpPr>
        <p:spPr bwMode="auto">
          <a:xfrm>
            <a:off x="1475656" y="4869160"/>
            <a:ext cx="55549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6" idx="2"/>
            <a:endCxn id="8" idx="0"/>
          </p:cNvCxnSpPr>
          <p:nvPr/>
        </p:nvCxnSpPr>
        <p:spPr bwMode="auto">
          <a:xfrm flipH="1">
            <a:off x="3090692" y="4869160"/>
            <a:ext cx="497199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直線接點 21"/>
          <p:cNvCxnSpPr>
            <a:stCxn id="16" idx="2"/>
            <a:endCxn id="9" idx="0"/>
          </p:cNvCxnSpPr>
          <p:nvPr/>
        </p:nvCxnSpPr>
        <p:spPr bwMode="auto">
          <a:xfrm>
            <a:off x="3587891" y="4869160"/>
            <a:ext cx="562347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>
            <a:stCxn id="17" idx="2"/>
            <a:endCxn id="10" idx="0"/>
          </p:cNvCxnSpPr>
          <p:nvPr/>
        </p:nvCxnSpPr>
        <p:spPr bwMode="auto">
          <a:xfrm flipH="1">
            <a:off x="5209784" y="4869160"/>
            <a:ext cx="490342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7" idx="2"/>
            <a:endCxn id="11" idx="0"/>
          </p:cNvCxnSpPr>
          <p:nvPr/>
        </p:nvCxnSpPr>
        <p:spPr bwMode="auto">
          <a:xfrm>
            <a:off x="5700126" y="4869160"/>
            <a:ext cx="56920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5" idx="2"/>
            <a:endCxn id="12" idx="0"/>
          </p:cNvCxnSpPr>
          <p:nvPr/>
        </p:nvCxnSpPr>
        <p:spPr bwMode="auto">
          <a:xfrm flipH="1">
            <a:off x="7328876" y="4872122"/>
            <a:ext cx="48348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直線接點 30"/>
          <p:cNvCxnSpPr>
            <a:stCxn id="15" idx="2"/>
            <a:endCxn id="13" idx="0"/>
          </p:cNvCxnSpPr>
          <p:nvPr/>
        </p:nvCxnSpPr>
        <p:spPr bwMode="auto">
          <a:xfrm>
            <a:off x="7812360" y="4872122"/>
            <a:ext cx="57606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4" name="矩形 33"/>
          <p:cNvSpPr/>
          <p:nvPr/>
        </p:nvSpPr>
        <p:spPr bwMode="auto">
          <a:xfrm>
            <a:off x="2123728" y="2924944"/>
            <a:ext cx="864096" cy="86409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349752" y="2924944"/>
            <a:ext cx="864096" cy="8640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3" name="直線接點 32"/>
          <p:cNvCxnSpPr>
            <a:stCxn id="34" idx="2"/>
            <a:endCxn id="14" idx="0"/>
          </p:cNvCxnSpPr>
          <p:nvPr/>
        </p:nvCxnSpPr>
        <p:spPr bwMode="auto">
          <a:xfrm flipH="1">
            <a:off x="1475656" y="3789040"/>
            <a:ext cx="108012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34" idx="2"/>
            <a:endCxn id="16" idx="0"/>
          </p:cNvCxnSpPr>
          <p:nvPr/>
        </p:nvCxnSpPr>
        <p:spPr bwMode="auto">
          <a:xfrm>
            <a:off x="2555776" y="3789040"/>
            <a:ext cx="1032115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直線接點 38"/>
          <p:cNvCxnSpPr>
            <a:stCxn id="35" idx="2"/>
            <a:endCxn id="17" idx="0"/>
          </p:cNvCxnSpPr>
          <p:nvPr/>
        </p:nvCxnSpPr>
        <p:spPr bwMode="auto">
          <a:xfrm flipH="1">
            <a:off x="5700126" y="3789040"/>
            <a:ext cx="108167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1" name="直線接點 40"/>
          <p:cNvCxnSpPr>
            <a:stCxn id="35" idx="2"/>
            <a:endCxn id="15" idx="0"/>
          </p:cNvCxnSpPr>
          <p:nvPr/>
        </p:nvCxnSpPr>
        <p:spPr bwMode="auto">
          <a:xfrm>
            <a:off x="6781800" y="3789040"/>
            <a:ext cx="1030560" cy="2189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矩形 43"/>
          <p:cNvSpPr/>
          <p:nvPr/>
        </p:nvSpPr>
        <p:spPr bwMode="auto">
          <a:xfrm>
            <a:off x="4204692" y="177281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3" name="直線接點 42"/>
          <p:cNvCxnSpPr>
            <a:stCxn id="44" idx="2"/>
            <a:endCxn id="34" idx="0"/>
          </p:cNvCxnSpPr>
          <p:nvPr/>
        </p:nvCxnSpPr>
        <p:spPr bwMode="auto">
          <a:xfrm flipH="1">
            <a:off x="2555776" y="2636912"/>
            <a:ext cx="2080964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44" idx="2"/>
            <a:endCxn id="35" idx="0"/>
          </p:cNvCxnSpPr>
          <p:nvPr/>
        </p:nvCxnSpPr>
        <p:spPr bwMode="auto">
          <a:xfrm>
            <a:off x="4636740" y="2636912"/>
            <a:ext cx="214506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97479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36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927719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方法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3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 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假設今天要查詢區間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[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3, 6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]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所要的考慮的區間即為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[3,4] [5,6]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−1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∗−1=1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 &gt;0</a:t>
                </a: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927719"/>
              </a:xfrm>
              <a:blipFill rotWithShape="0">
                <a:blip r:embed="rId3"/>
                <a:stretch>
                  <a:fillRect l="-1146" t="-9211" b="-328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/>
          <p:cNvSpPr/>
          <p:nvPr/>
        </p:nvSpPr>
        <p:spPr bwMode="auto">
          <a:xfrm>
            <a:off x="53955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[1,1]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59909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[2,2]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658644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[3,3]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18190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[4,4]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77773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[5,5]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83728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[6,6]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689682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[7,7]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95637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[8,8]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043608" y="4005064"/>
            <a:ext cx="864096" cy="8640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[1,2]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7380312" y="4008026"/>
            <a:ext cx="864096" cy="8640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3155843" y="4005064"/>
            <a:ext cx="864096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268078" y="4005064"/>
            <a:ext cx="864096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" name="直線接點 3"/>
          <p:cNvCxnSpPr>
            <a:stCxn id="14" idx="2"/>
            <a:endCxn id="2" idx="0"/>
          </p:cNvCxnSpPr>
          <p:nvPr/>
        </p:nvCxnSpPr>
        <p:spPr bwMode="auto">
          <a:xfrm flipH="1">
            <a:off x="971600" y="4869160"/>
            <a:ext cx="504056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14" idx="2"/>
            <a:endCxn id="6" idx="0"/>
          </p:cNvCxnSpPr>
          <p:nvPr/>
        </p:nvCxnSpPr>
        <p:spPr bwMode="auto">
          <a:xfrm>
            <a:off x="1475656" y="4869160"/>
            <a:ext cx="55549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6" idx="2"/>
            <a:endCxn id="8" idx="0"/>
          </p:cNvCxnSpPr>
          <p:nvPr/>
        </p:nvCxnSpPr>
        <p:spPr bwMode="auto">
          <a:xfrm flipH="1">
            <a:off x="3090692" y="4869160"/>
            <a:ext cx="497199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直線接點 21"/>
          <p:cNvCxnSpPr>
            <a:stCxn id="16" idx="2"/>
            <a:endCxn id="9" idx="0"/>
          </p:cNvCxnSpPr>
          <p:nvPr/>
        </p:nvCxnSpPr>
        <p:spPr bwMode="auto">
          <a:xfrm>
            <a:off x="3587891" y="4869160"/>
            <a:ext cx="562347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>
            <a:stCxn id="17" idx="2"/>
            <a:endCxn id="10" idx="0"/>
          </p:cNvCxnSpPr>
          <p:nvPr/>
        </p:nvCxnSpPr>
        <p:spPr bwMode="auto">
          <a:xfrm flipH="1">
            <a:off x="5209784" y="4869160"/>
            <a:ext cx="490342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7" idx="2"/>
            <a:endCxn id="11" idx="0"/>
          </p:cNvCxnSpPr>
          <p:nvPr/>
        </p:nvCxnSpPr>
        <p:spPr bwMode="auto">
          <a:xfrm>
            <a:off x="5700126" y="4869160"/>
            <a:ext cx="56920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5" idx="2"/>
            <a:endCxn id="12" idx="0"/>
          </p:cNvCxnSpPr>
          <p:nvPr/>
        </p:nvCxnSpPr>
        <p:spPr bwMode="auto">
          <a:xfrm flipH="1">
            <a:off x="7328876" y="4872122"/>
            <a:ext cx="48348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直線接點 30"/>
          <p:cNvCxnSpPr>
            <a:stCxn id="15" idx="2"/>
            <a:endCxn id="13" idx="0"/>
          </p:cNvCxnSpPr>
          <p:nvPr/>
        </p:nvCxnSpPr>
        <p:spPr bwMode="auto">
          <a:xfrm>
            <a:off x="7812360" y="4872122"/>
            <a:ext cx="57606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4" name="矩形 33"/>
          <p:cNvSpPr/>
          <p:nvPr/>
        </p:nvSpPr>
        <p:spPr bwMode="auto">
          <a:xfrm>
            <a:off x="2123728" y="2924944"/>
            <a:ext cx="864096" cy="86409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349752" y="2924944"/>
            <a:ext cx="864096" cy="8640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3" name="直線接點 32"/>
          <p:cNvCxnSpPr>
            <a:stCxn id="34" idx="2"/>
            <a:endCxn id="14" idx="0"/>
          </p:cNvCxnSpPr>
          <p:nvPr/>
        </p:nvCxnSpPr>
        <p:spPr bwMode="auto">
          <a:xfrm flipH="1">
            <a:off x="1475656" y="3789040"/>
            <a:ext cx="108012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34" idx="2"/>
            <a:endCxn id="16" idx="0"/>
          </p:cNvCxnSpPr>
          <p:nvPr/>
        </p:nvCxnSpPr>
        <p:spPr bwMode="auto">
          <a:xfrm>
            <a:off x="2555776" y="3789040"/>
            <a:ext cx="1032115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直線接點 38"/>
          <p:cNvCxnSpPr>
            <a:stCxn id="35" idx="2"/>
            <a:endCxn id="17" idx="0"/>
          </p:cNvCxnSpPr>
          <p:nvPr/>
        </p:nvCxnSpPr>
        <p:spPr bwMode="auto">
          <a:xfrm flipH="1">
            <a:off x="5700126" y="3789040"/>
            <a:ext cx="108167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1" name="直線接點 40"/>
          <p:cNvCxnSpPr>
            <a:stCxn id="35" idx="2"/>
            <a:endCxn id="15" idx="0"/>
          </p:cNvCxnSpPr>
          <p:nvPr/>
        </p:nvCxnSpPr>
        <p:spPr bwMode="auto">
          <a:xfrm>
            <a:off x="6781800" y="3789040"/>
            <a:ext cx="1030560" cy="2189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矩形 43"/>
          <p:cNvSpPr/>
          <p:nvPr/>
        </p:nvSpPr>
        <p:spPr bwMode="auto">
          <a:xfrm>
            <a:off x="4204692" y="1772816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3" name="直線接點 42"/>
          <p:cNvCxnSpPr>
            <a:stCxn id="44" idx="2"/>
            <a:endCxn id="34" idx="0"/>
          </p:cNvCxnSpPr>
          <p:nvPr/>
        </p:nvCxnSpPr>
        <p:spPr bwMode="auto">
          <a:xfrm flipH="1">
            <a:off x="2555776" y="2636912"/>
            <a:ext cx="2080964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44" idx="2"/>
            <a:endCxn id="35" idx="0"/>
          </p:cNvCxnSpPr>
          <p:nvPr/>
        </p:nvCxnSpPr>
        <p:spPr bwMode="auto">
          <a:xfrm>
            <a:off x="4636740" y="2636912"/>
            <a:ext cx="214506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77225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37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927719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方法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3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 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查詢的時間複雜度：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O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2400" b="0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花最多時間查詢的區間為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[2,7]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927719"/>
              </a:xfrm>
              <a:blipFill rotWithShape="0">
                <a:blip r:embed="rId3"/>
                <a:stretch>
                  <a:fillRect l="-1146" t="-9211" b="-328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/>
          <p:cNvSpPr/>
          <p:nvPr/>
        </p:nvSpPr>
        <p:spPr bwMode="auto">
          <a:xfrm>
            <a:off x="53955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[1,1]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599098" y="5085184"/>
            <a:ext cx="864096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[2,2]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658644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[3,3]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18190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[4,4]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77773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[5,5]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83728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[6,6]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6896828" y="5085184"/>
            <a:ext cx="864096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[7,7]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95637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[8,8]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043608" y="4005064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[1,2]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7380312" y="4008026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3155843" y="4005064"/>
            <a:ext cx="864096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268078" y="4005064"/>
            <a:ext cx="864096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" name="直線接點 3"/>
          <p:cNvCxnSpPr>
            <a:stCxn id="14" idx="2"/>
            <a:endCxn id="2" idx="0"/>
          </p:cNvCxnSpPr>
          <p:nvPr/>
        </p:nvCxnSpPr>
        <p:spPr bwMode="auto">
          <a:xfrm flipH="1">
            <a:off x="971600" y="4869160"/>
            <a:ext cx="504056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14" idx="2"/>
            <a:endCxn id="6" idx="0"/>
          </p:cNvCxnSpPr>
          <p:nvPr/>
        </p:nvCxnSpPr>
        <p:spPr bwMode="auto">
          <a:xfrm>
            <a:off x="1475656" y="4869160"/>
            <a:ext cx="55549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6" idx="2"/>
            <a:endCxn id="8" idx="0"/>
          </p:cNvCxnSpPr>
          <p:nvPr/>
        </p:nvCxnSpPr>
        <p:spPr bwMode="auto">
          <a:xfrm flipH="1">
            <a:off x="3090692" y="4869160"/>
            <a:ext cx="497199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直線接點 21"/>
          <p:cNvCxnSpPr>
            <a:stCxn id="16" idx="2"/>
            <a:endCxn id="9" idx="0"/>
          </p:cNvCxnSpPr>
          <p:nvPr/>
        </p:nvCxnSpPr>
        <p:spPr bwMode="auto">
          <a:xfrm>
            <a:off x="3587891" y="4869160"/>
            <a:ext cx="562347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>
            <a:stCxn id="17" idx="2"/>
            <a:endCxn id="10" idx="0"/>
          </p:cNvCxnSpPr>
          <p:nvPr/>
        </p:nvCxnSpPr>
        <p:spPr bwMode="auto">
          <a:xfrm flipH="1">
            <a:off x="5209784" y="4869160"/>
            <a:ext cx="490342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7" idx="2"/>
            <a:endCxn id="11" idx="0"/>
          </p:cNvCxnSpPr>
          <p:nvPr/>
        </p:nvCxnSpPr>
        <p:spPr bwMode="auto">
          <a:xfrm>
            <a:off x="5700126" y="4869160"/>
            <a:ext cx="56920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5" idx="2"/>
            <a:endCxn id="12" idx="0"/>
          </p:cNvCxnSpPr>
          <p:nvPr/>
        </p:nvCxnSpPr>
        <p:spPr bwMode="auto">
          <a:xfrm flipH="1">
            <a:off x="7328876" y="4872122"/>
            <a:ext cx="48348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直線接點 30"/>
          <p:cNvCxnSpPr>
            <a:stCxn id="15" idx="2"/>
            <a:endCxn id="13" idx="0"/>
          </p:cNvCxnSpPr>
          <p:nvPr/>
        </p:nvCxnSpPr>
        <p:spPr bwMode="auto">
          <a:xfrm>
            <a:off x="7812360" y="4872122"/>
            <a:ext cx="57606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4" name="矩形 33"/>
          <p:cNvSpPr/>
          <p:nvPr/>
        </p:nvSpPr>
        <p:spPr bwMode="auto">
          <a:xfrm>
            <a:off x="2123728" y="2924944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349752" y="2924944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3" name="直線接點 32"/>
          <p:cNvCxnSpPr>
            <a:stCxn id="34" idx="2"/>
            <a:endCxn id="14" idx="0"/>
          </p:cNvCxnSpPr>
          <p:nvPr/>
        </p:nvCxnSpPr>
        <p:spPr bwMode="auto">
          <a:xfrm flipH="1">
            <a:off x="1475656" y="3789040"/>
            <a:ext cx="108012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34" idx="2"/>
            <a:endCxn id="16" idx="0"/>
          </p:cNvCxnSpPr>
          <p:nvPr/>
        </p:nvCxnSpPr>
        <p:spPr bwMode="auto">
          <a:xfrm>
            <a:off x="2555776" y="3789040"/>
            <a:ext cx="1032115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直線接點 38"/>
          <p:cNvCxnSpPr>
            <a:stCxn id="35" idx="2"/>
            <a:endCxn id="17" idx="0"/>
          </p:cNvCxnSpPr>
          <p:nvPr/>
        </p:nvCxnSpPr>
        <p:spPr bwMode="auto">
          <a:xfrm flipH="1">
            <a:off x="5700126" y="3789040"/>
            <a:ext cx="108167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1" name="直線接點 40"/>
          <p:cNvCxnSpPr>
            <a:stCxn id="35" idx="2"/>
            <a:endCxn id="15" idx="0"/>
          </p:cNvCxnSpPr>
          <p:nvPr/>
        </p:nvCxnSpPr>
        <p:spPr bwMode="auto">
          <a:xfrm>
            <a:off x="6781800" y="3789040"/>
            <a:ext cx="1030560" cy="2189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矩形 43"/>
          <p:cNvSpPr/>
          <p:nvPr/>
        </p:nvSpPr>
        <p:spPr bwMode="auto">
          <a:xfrm>
            <a:off x="4204692" y="1772816"/>
            <a:ext cx="864096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3" name="直線接點 42"/>
          <p:cNvCxnSpPr>
            <a:stCxn id="44" idx="2"/>
            <a:endCxn id="34" idx="0"/>
          </p:cNvCxnSpPr>
          <p:nvPr/>
        </p:nvCxnSpPr>
        <p:spPr bwMode="auto">
          <a:xfrm flipH="1">
            <a:off x="2555776" y="2636912"/>
            <a:ext cx="2080964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44" idx="2"/>
            <a:endCxn id="35" idx="0"/>
          </p:cNvCxnSpPr>
          <p:nvPr/>
        </p:nvCxnSpPr>
        <p:spPr bwMode="auto">
          <a:xfrm>
            <a:off x="4636740" y="2636912"/>
            <a:ext cx="214506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3429645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38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927719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方法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3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 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更新的時間複雜度：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O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2400" b="0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比如說現在想把第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5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個數更新為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0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927719"/>
              </a:xfrm>
              <a:blipFill rotWithShape="0">
                <a:blip r:embed="rId3"/>
                <a:stretch>
                  <a:fillRect l="-1146" t="-9211" b="-328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/>
          <p:cNvSpPr/>
          <p:nvPr/>
        </p:nvSpPr>
        <p:spPr bwMode="auto">
          <a:xfrm>
            <a:off x="53955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[1,1]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59909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[2,2]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658644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[3,3]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18190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[4,4]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777736" y="5085184"/>
            <a:ext cx="864096" cy="8640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  <a:endParaRPr kumimoji="1" lang="en-US" altLang="zh-TW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[5,5]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837282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[6,6]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6896828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[7,7]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956376" y="5085184"/>
            <a:ext cx="864096" cy="8640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[8,8]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043608" y="4005064"/>
            <a:ext cx="864096" cy="8640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[1,2]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7380312" y="4008026"/>
            <a:ext cx="864096" cy="8640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[7,8]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3155843" y="4005064"/>
            <a:ext cx="864096" cy="8640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[3,4]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268078" y="4005064"/>
            <a:ext cx="864096" cy="8640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[5,6]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" name="直線接點 3"/>
          <p:cNvCxnSpPr>
            <a:stCxn id="14" idx="2"/>
            <a:endCxn id="2" idx="0"/>
          </p:cNvCxnSpPr>
          <p:nvPr/>
        </p:nvCxnSpPr>
        <p:spPr bwMode="auto">
          <a:xfrm flipH="1">
            <a:off x="971600" y="4869160"/>
            <a:ext cx="504056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14" idx="2"/>
            <a:endCxn id="6" idx="0"/>
          </p:cNvCxnSpPr>
          <p:nvPr/>
        </p:nvCxnSpPr>
        <p:spPr bwMode="auto">
          <a:xfrm>
            <a:off x="1475656" y="4869160"/>
            <a:ext cx="55549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6" idx="2"/>
            <a:endCxn id="8" idx="0"/>
          </p:cNvCxnSpPr>
          <p:nvPr/>
        </p:nvCxnSpPr>
        <p:spPr bwMode="auto">
          <a:xfrm flipH="1">
            <a:off x="3090692" y="4869160"/>
            <a:ext cx="497199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直線接點 21"/>
          <p:cNvCxnSpPr>
            <a:stCxn id="16" idx="2"/>
            <a:endCxn id="9" idx="0"/>
          </p:cNvCxnSpPr>
          <p:nvPr/>
        </p:nvCxnSpPr>
        <p:spPr bwMode="auto">
          <a:xfrm>
            <a:off x="3587891" y="4869160"/>
            <a:ext cx="562347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/>
          <p:cNvCxnSpPr>
            <a:stCxn id="17" idx="2"/>
            <a:endCxn id="10" idx="0"/>
          </p:cNvCxnSpPr>
          <p:nvPr/>
        </p:nvCxnSpPr>
        <p:spPr bwMode="auto">
          <a:xfrm flipH="1">
            <a:off x="5209784" y="4869160"/>
            <a:ext cx="490342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7" idx="2"/>
            <a:endCxn id="11" idx="0"/>
          </p:cNvCxnSpPr>
          <p:nvPr/>
        </p:nvCxnSpPr>
        <p:spPr bwMode="auto">
          <a:xfrm>
            <a:off x="5700126" y="4869160"/>
            <a:ext cx="56920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5" idx="2"/>
            <a:endCxn id="12" idx="0"/>
          </p:cNvCxnSpPr>
          <p:nvPr/>
        </p:nvCxnSpPr>
        <p:spPr bwMode="auto">
          <a:xfrm flipH="1">
            <a:off x="7328876" y="4872122"/>
            <a:ext cx="48348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直線接點 30"/>
          <p:cNvCxnSpPr>
            <a:stCxn id="15" idx="2"/>
            <a:endCxn id="13" idx="0"/>
          </p:cNvCxnSpPr>
          <p:nvPr/>
        </p:nvCxnSpPr>
        <p:spPr bwMode="auto">
          <a:xfrm>
            <a:off x="7812360" y="4872122"/>
            <a:ext cx="576064" cy="2130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4" name="矩形 33"/>
          <p:cNvSpPr/>
          <p:nvPr/>
        </p:nvSpPr>
        <p:spPr bwMode="auto">
          <a:xfrm>
            <a:off x="2123728" y="2924944"/>
            <a:ext cx="864096" cy="86409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[1,4]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349752" y="2924944"/>
            <a:ext cx="864096" cy="8640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[5,8]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3" name="直線接點 32"/>
          <p:cNvCxnSpPr>
            <a:stCxn id="34" idx="2"/>
            <a:endCxn id="14" idx="0"/>
          </p:cNvCxnSpPr>
          <p:nvPr/>
        </p:nvCxnSpPr>
        <p:spPr bwMode="auto">
          <a:xfrm flipH="1">
            <a:off x="1475656" y="3789040"/>
            <a:ext cx="108012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34" idx="2"/>
            <a:endCxn id="16" idx="0"/>
          </p:cNvCxnSpPr>
          <p:nvPr/>
        </p:nvCxnSpPr>
        <p:spPr bwMode="auto">
          <a:xfrm>
            <a:off x="2555776" y="3789040"/>
            <a:ext cx="1032115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直線接點 38"/>
          <p:cNvCxnSpPr>
            <a:stCxn id="35" idx="2"/>
            <a:endCxn id="17" idx="0"/>
          </p:cNvCxnSpPr>
          <p:nvPr/>
        </p:nvCxnSpPr>
        <p:spPr bwMode="auto">
          <a:xfrm flipH="1">
            <a:off x="5700126" y="3789040"/>
            <a:ext cx="108167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1" name="直線接點 40"/>
          <p:cNvCxnSpPr>
            <a:stCxn id="35" idx="2"/>
            <a:endCxn id="15" idx="0"/>
          </p:cNvCxnSpPr>
          <p:nvPr/>
        </p:nvCxnSpPr>
        <p:spPr bwMode="auto">
          <a:xfrm>
            <a:off x="6781800" y="3789040"/>
            <a:ext cx="1030560" cy="2189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矩形 43"/>
          <p:cNvSpPr/>
          <p:nvPr/>
        </p:nvSpPr>
        <p:spPr bwMode="auto">
          <a:xfrm>
            <a:off x="4204692" y="1772816"/>
            <a:ext cx="864096" cy="8640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[1,8]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3" name="直線接點 42"/>
          <p:cNvCxnSpPr>
            <a:stCxn id="44" idx="2"/>
            <a:endCxn id="34" idx="0"/>
          </p:cNvCxnSpPr>
          <p:nvPr/>
        </p:nvCxnSpPr>
        <p:spPr bwMode="auto">
          <a:xfrm flipH="1">
            <a:off x="2555776" y="2636912"/>
            <a:ext cx="2080964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44" idx="2"/>
            <a:endCxn id="35" idx="0"/>
          </p:cNvCxnSpPr>
          <p:nvPr/>
        </p:nvCxnSpPr>
        <p:spPr bwMode="auto">
          <a:xfrm>
            <a:off x="4636740" y="2636912"/>
            <a:ext cx="214506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216349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39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927719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方法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3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總結：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 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使用線段樹來做查詢與維護區間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查詢所需時間：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O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func>
                      <m:func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2400" b="0" i="0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log</m:t>
                        </m:r>
                      </m:fName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𝑁</m:t>
                        </m:r>
                      </m:e>
                    </m:func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更新所需時間：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O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func>
                      <m:func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2400" b="0" i="0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log</m:t>
                        </m:r>
                      </m:fName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𝑁</m:t>
                        </m:r>
                      </m:e>
                    </m:func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Time complexity : 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道指令，每個指令花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2400" b="0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時間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400" dirty="0"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2400" dirty="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zh-TW" altLang="en-US" sz="2400" dirty="0">
                            <a:latin typeface="Cambria Math" panose="02040503050406030204" pitchFamily="18" charset="0"/>
                          </a:rPr>
                          <m:t>∗</m:t>
                        </m:r>
                        <m:func>
                          <m:funcPr>
                            <m:ctrlP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sz="2400" b="0" i="0" dirty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func>
                      </m:e>
                    </m:d>
                    <m:r>
                      <a:rPr lang="en-US" altLang="zh-TW" sz="2400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dirty="0"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dirty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TW" sz="2400" dirty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r>
                          <a:rPr lang="zh-TW" altLang="en-US" sz="2400" dirty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zh-TW" sz="2400" dirty="0">
                            <a:latin typeface="Cambria Math" panose="02040503050406030204" pitchFamily="18" charset="0"/>
                          </a:rPr>
                          <m:t>16.</m:t>
                        </m:r>
                        <m:r>
                          <a:rPr lang="en-US" altLang="zh-TW" sz="2400" b="0" i="0" dirty="0" smtClean="0">
                            <a:latin typeface="Cambria Math" panose="02040503050406030204" pitchFamily="18" charset="0"/>
                          </a:rPr>
                          <m:t>61</m:t>
                        </m:r>
                      </m:e>
                    </m:d>
                    <m:r>
                      <a:rPr lang="en-US" altLang="zh-TW" sz="2400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dirty="0"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dirty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TW" sz="2400" b="0" i="0" dirty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  <m:r>
                      <a:rPr lang="en-US" altLang="zh-TW" sz="2400" dirty="0" smtClean="0">
                        <a:latin typeface="Cambria Math" panose="02040503050406030204" pitchFamily="18" charset="0"/>
                      </a:rPr>
                      <m:t>≪</m:t>
                    </m:r>
                    <m:r>
                      <m:rPr>
                        <m:sty m:val="p"/>
                      </m:rPr>
                      <a:rPr lang="en-US" altLang="zh-TW" sz="2400" dirty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altLang="zh-TW" sz="2400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dirty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TW" sz="2400" dirty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altLang="zh-TW" sz="2400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511480" cy="927719"/>
              </a:xfrm>
              <a:blipFill rotWithShape="0">
                <a:blip r:embed="rId3"/>
                <a:stretch>
                  <a:fillRect l="-1146" t="-9211" b="-48157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表格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426901"/>
              </p:ext>
            </p:extLst>
          </p:nvPr>
        </p:nvGraphicFramePr>
        <p:xfrm>
          <a:off x="2339752" y="2060848"/>
          <a:ext cx="4248480" cy="2362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4036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0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-1</a:t>
                      </a:r>
                      <a:endParaRPr lang="zh-TW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1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2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3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4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5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6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7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500" dirty="0"/>
                        <a:t>8</a:t>
                      </a:r>
                      <a:endParaRPr lang="zh-TW" altLang="en-US" sz="2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93978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23528" y="476672"/>
            <a:ext cx="8511480" cy="92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3000" kern="0" dirty="0">
                <a:latin typeface="Times New Roman" panose="02020603050405020304" pitchFamily="18" charset="0"/>
              </a:rPr>
              <a:t>方法比較</a:t>
            </a:r>
            <a:endParaRPr lang="en-US" altLang="zh-TW" sz="30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TW" sz="2400" kern="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格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5575825"/>
                  </p:ext>
                </p:extLst>
              </p:nvPr>
            </p:nvGraphicFramePr>
            <p:xfrm>
              <a:off x="906860" y="1404391"/>
              <a:ext cx="7344816" cy="39221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3620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362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3620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83620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972108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TW" altLang="en-US" sz="3000" dirty="0"/>
                            <a:t>查詢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TW" altLang="en-US" sz="3000" dirty="0"/>
                            <a:t>更新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TW" altLang="en-US" sz="3000" dirty="0"/>
                            <a:t>整體時間複雜度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721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TW" altLang="en-US" sz="3000" dirty="0"/>
                            <a:t>暴力法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N</m:t>
                                </m:r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(1)</m:t>
                                </m:r>
                              </m:oMath>
                            </m:oMathPara>
                          </a14:m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NK</m:t>
                                </m:r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3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9721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TW" altLang="en-US" sz="3000" dirty="0"/>
                            <a:t>塊狀鍊表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altLang="zh-TW" sz="3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sz="3000" i="1" smtClean="0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</m:e>
                                </m:rad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altLang="zh-TW" sz="3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sz="3000" i="1" smtClean="0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</m:e>
                                </m:rad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K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altLang="zh-TW" sz="3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sz="3000" i="1" smtClean="0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</m:e>
                                </m:rad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3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9721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TW" altLang="en-US" sz="3000" dirty="0"/>
                            <a:t>線段樹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altLang="zh-TW" sz="3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zh-TW" sz="30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altLang="zh-TW" sz="30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</m:func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altLang="zh-TW" sz="3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zh-TW" sz="30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altLang="zh-TW" sz="30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</m:func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altLang="zh-TW" sz="3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zh-TW" sz="3000" b="0" i="0" smtClean="0">
                                        <a:latin typeface="Cambria Math" panose="02040503050406030204" pitchFamily="18" charset="0"/>
                                      </a:rPr>
                                      <m:t>K</m:t>
                                    </m:r>
                                    <m:r>
                                      <a:rPr lang="en-US" altLang="zh-TW" sz="3000" b="0" i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TW" sz="30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altLang="zh-TW" sz="30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</m:func>
                                <m:r>
                                  <a:rPr lang="en-US" altLang="zh-TW" sz="300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3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格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5575825"/>
                  </p:ext>
                </p:extLst>
              </p:nvPr>
            </p:nvGraphicFramePr>
            <p:xfrm>
              <a:off x="906860" y="1404391"/>
              <a:ext cx="7344816" cy="39221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36204"/>
                    <a:gridCol w="1836204"/>
                    <a:gridCol w="1836204"/>
                    <a:gridCol w="1836204"/>
                  </a:tblGrid>
                  <a:tr h="10058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TW" altLang="en-US" sz="3000" dirty="0" smtClean="0"/>
                            <a:t>查詢</a:t>
                          </a:r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TW" altLang="en-US" sz="3000" dirty="0" smtClean="0"/>
                            <a:t>更新</a:t>
                          </a:r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TW" altLang="en-US" sz="3000" dirty="0" smtClean="0"/>
                            <a:t>整體時間複雜度</a:t>
                          </a:r>
                          <a:endParaRPr lang="zh-TW" altLang="en-US" sz="3000" dirty="0"/>
                        </a:p>
                      </a:txBody>
                      <a:tcPr anchor="ctr"/>
                    </a:tc>
                  </a:tr>
                  <a:tr h="9721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TW" altLang="en-US" sz="3000" dirty="0" smtClean="0"/>
                            <a:t>暴力法</a:t>
                          </a:r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00664" t="-110625" r="-200997" b="-20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200000" t="-110625" r="-100331" b="-20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300997" t="-110625" r="-664" b="-200625"/>
                          </a:stretch>
                        </a:blipFill>
                      </a:tcPr>
                    </a:tc>
                  </a:tr>
                  <a:tr h="9721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TW" altLang="en-US" sz="3000" dirty="0" smtClean="0"/>
                            <a:t>塊狀鍊表</a:t>
                          </a:r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00664" t="-211950" r="-200997" b="-1018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200000" t="-211950" r="-100331" b="-1018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300997" t="-211950" r="-664" b="-101887"/>
                          </a:stretch>
                        </a:blipFill>
                      </a:tcPr>
                    </a:tc>
                  </a:tr>
                  <a:tr h="9721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TW" altLang="en-US" sz="3000" dirty="0" smtClean="0"/>
                            <a:t>線段樹</a:t>
                          </a:r>
                          <a:endParaRPr lang="zh-TW" altLang="en-US" sz="3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00664" t="-310000" r="-200997" b="-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200000" t="-310000" r="-100331" b="-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300997" t="-310000" r="-664" b="-125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063438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179013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	塊狀鍊表可以直接用另外一個陣列來儲存即可。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線段樹的實作，可以用陣列來模擬樹的結構。</a:t>
            </a:r>
          </a:p>
        </p:txBody>
      </p:sp>
      <p:sp>
        <p:nvSpPr>
          <p:cNvPr id="4" name="矩形 3"/>
          <p:cNvSpPr/>
          <p:nvPr/>
        </p:nvSpPr>
        <p:spPr bwMode="auto">
          <a:xfrm>
            <a:off x="436684" y="5013176"/>
            <a:ext cx="596638" cy="64807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57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496230" y="5013176"/>
            <a:ext cx="596638" cy="64807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25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2555776" y="5013176"/>
            <a:ext cx="596638" cy="64807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62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3615322" y="5013176"/>
            <a:ext cx="596638" cy="64807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8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940740" y="3930094"/>
            <a:ext cx="596638" cy="64807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25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3052975" y="3930094"/>
            <a:ext cx="596638" cy="64807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8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6" name="直線接點 15"/>
          <p:cNvCxnSpPr>
            <a:stCxn id="12" idx="2"/>
            <a:endCxn id="4" idx="0"/>
          </p:cNvCxnSpPr>
          <p:nvPr/>
        </p:nvCxnSpPr>
        <p:spPr bwMode="auto">
          <a:xfrm flipH="1">
            <a:off x="735003" y="4578166"/>
            <a:ext cx="504056" cy="4350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>
            <a:stCxn id="12" idx="2"/>
            <a:endCxn id="5" idx="0"/>
          </p:cNvCxnSpPr>
          <p:nvPr/>
        </p:nvCxnSpPr>
        <p:spPr bwMode="auto">
          <a:xfrm>
            <a:off x="1239059" y="4578166"/>
            <a:ext cx="555490" cy="4350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14" idx="2"/>
            <a:endCxn id="6" idx="0"/>
          </p:cNvCxnSpPr>
          <p:nvPr/>
        </p:nvCxnSpPr>
        <p:spPr bwMode="auto">
          <a:xfrm flipH="1">
            <a:off x="2854095" y="4578166"/>
            <a:ext cx="497199" cy="4350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直線接點 18"/>
          <p:cNvCxnSpPr>
            <a:stCxn id="14" idx="2"/>
            <a:endCxn id="7" idx="0"/>
          </p:cNvCxnSpPr>
          <p:nvPr/>
        </p:nvCxnSpPr>
        <p:spPr bwMode="auto">
          <a:xfrm>
            <a:off x="3351294" y="4578166"/>
            <a:ext cx="562347" cy="4350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4" name="矩形 23"/>
          <p:cNvSpPr/>
          <p:nvPr/>
        </p:nvSpPr>
        <p:spPr bwMode="auto">
          <a:xfrm>
            <a:off x="2020860" y="2852936"/>
            <a:ext cx="596638" cy="64807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200" dirty="0"/>
              <a:t>8</a:t>
            </a:r>
            <a:endParaRPr kumimoji="1" lang="zh-TW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26" name="直線接點 25"/>
          <p:cNvCxnSpPr>
            <a:stCxn id="24" idx="2"/>
            <a:endCxn id="12" idx="0"/>
          </p:cNvCxnSpPr>
          <p:nvPr/>
        </p:nvCxnSpPr>
        <p:spPr bwMode="auto">
          <a:xfrm flipH="1">
            <a:off x="1239059" y="3501008"/>
            <a:ext cx="1080120" cy="4290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24" idx="2"/>
            <a:endCxn id="14" idx="0"/>
          </p:cNvCxnSpPr>
          <p:nvPr/>
        </p:nvCxnSpPr>
        <p:spPr bwMode="auto">
          <a:xfrm>
            <a:off x="2319179" y="3501008"/>
            <a:ext cx="1032115" cy="4290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字方塊 45"/>
              <p:cNvSpPr txBox="1"/>
              <p:nvPr/>
            </p:nvSpPr>
            <p:spPr>
              <a:xfrm>
                <a:off x="1554919" y="2557556"/>
                <a:ext cx="50405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3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altLang="zh-TW" sz="3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TW" altLang="en-US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文字方塊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919" y="2557556"/>
                <a:ext cx="504056" cy="5539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字方塊 61"/>
              <p:cNvSpPr txBox="1"/>
              <p:nvPr/>
            </p:nvSpPr>
            <p:spPr>
              <a:xfrm>
                <a:off x="478619" y="3529664"/>
                <a:ext cx="50405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3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TW" altLang="en-US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文字方塊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19" y="3529664"/>
                <a:ext cx="504056" cy="55399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文字方塊 62"/>
              <p:cNvSpPr txBox="1"/>
              <p:nvPr/>
            </p:nvSpPr>
            <p:spPr>
              <a:xfrm>
                <a:off x="2607210" y="3595082"/>
                <a:ext cx="50405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3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zh-TW" altLang="en-US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文字方塊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210" y="3595082"/>
                <a:ext cx="504056" cy="55399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文字方塊 63"/>
              <p:cNvSpPr txBox="1"/>
              <p:nvPr/>
            </p:nvSpPr>
            <p:spPr>
              <a:xfrm>
                <a:off x="-37613" y="4659060"/>
                <a:ext cx="50405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3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zh-TW" altLang="en-US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文字方塊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7613" y="4659060"/>
                <a:ext cx="504056" cy="55399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文字方塊 64"/>
              <p:cNvSpPr txBox="1"/>
              <p:nvPr/>
            </p:nvSpPr>
            <p:spPr>
              <a:xfrm>
                <a:off x="1050863" y="4653136"/>
                <a:ext cx="50405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3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zh-TW" altLang="en-US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5" name="文字方塊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863" y="4653136"/>
                <a:ext cx="504056" cy="55399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字方塊 65"/>
              <p:cNvSpPr txBox="1"/>
              <p:nvPr/>
            </p:nvSpPr>
            <p:spPr>
              <a:xfrm>
                <a:off x="2103154" y="4676252"/>
                <a:ext cx="50405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3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zh-TW" altLang="en-US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文字方塊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3154" y="4676252"/>
                <a:ext cx="504056" cy="55399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字方塊 66"/>
              <p:cNvSpPr txBox="1"/>
              <p:nvPr/>
            </p:nvSpPr>
            <p:spPr>
              <a:xfrm>
                <a:off x="3152414" y="4692314"/>
                <a:ext cx="50405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3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altLang="zh-TW" sz="3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zh-TW" altLang="en-US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文字方塊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2414" y="4692314"/>
                <a:ext cx="504056" cy="55399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7" name="表格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3848663"/>
                  </p:ext>
                </p:extLst>
              </p:nvPr>
            </p:nvGraphicFramePr>
            <p:xfrm>
              <a:off x="4133095" y="3860363"/>
              <a:ext cx="4883436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4260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26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4260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260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4260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542604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542604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542604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542604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altLang="zh-TW" i="1" dirty="0" err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57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62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7" name="表格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3848663"/>
                  </p:ext>
                </p:extLst>
              </p:nvPr>
            </p:nvGraphicFramePr>
            <p:xfrm>
              <a:off x="4133095" y="3860363"/>
              <a:ext cx="4883436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42604"/>
                    <a:gridCol w="542604"/>
                    <a:gridCol w="542604"/>
                    <a:gridCol w="542604"/>
                    <a:gridCol w="542604"/>
                    <a:gridCol w="542604"/>
                    <a:gridCol w="542604"/>
                    <a:gridCol w="542604"/>
                    <a:gridCol w="542604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2247" t="-1639" r="-803371" b="-1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102247" t="-1639" r="-703371" b="-1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202247" t="-1639" r="-603371" b="-1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302247" t="-1639" r="-503371" b="-1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397778" t="-1639" r="-397778" b="-1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503371" t="-1639" r="-302247" b="-1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603371" t="-1639" r="-202247" b="-1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703371" t="-1639" r="-102247" b="-1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803371" t="-1639" r="-2247" b="-119672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2247" t="-101639" r="-803371" b="-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202247" t="-101639" r="-603371" b="-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302247" t="-101639" r="-503371" b="-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397778" t="-101639" r="-397778" b="-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503371" t="-101639" r="-302247" b="-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603371" t="-101639" r="-202247" b="-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703371" t="-101639" r="-102247" b="-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803371" t="-101639" r="-2247" b="-1967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95538759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4366</TotalTime>
  <Words>2456</Words>
  <Application>Microsoft Office PowerPoint</Application>
  <PresentationFormat>如螢幕大小 (4:3)</PresentationFormat>
  <Paragraphs>1361</Paragraphs>
  <Slides>41</Slides>
  <Notes>40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41</vt:i4>
      </vt:variant>
    </vt:vector>
  </HeadingPairs>
  <TitlesOfParts>
    <vt:vector size="48" baseType="lpstr">
      <vt:lpstr>新細明體</vt:lpstr>
      <vt:lpstr>標楷體</vt:lpstr>
      <vt:lpstr>Cambria Math</vt:lpstr>
      <vt:lpstr>Tahoma</vt:lpstr>
      <vt:lpstr>Times New Roman</vt:lpstr>
      <vt:lpstr>Wingdings</vt:lpstr>
      <vt:lpstr>Blends</vt:lpstr>
      <vt:lpstr>12532: Interval Product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183</cp:revision>
  <dcterms:created xsi:type="dcterms:W3CDTF">1601-01-01T00:00:00Z</dcterms:created>
  <dcterms:modified xsi:type="dcterms:W3CDTF">2018-10-10T05:35:59Z</dcterms:modified>
</cp:coreProperties>
</file>