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378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2" r:id="rId18"/>
    <p:sldId id="373" r:id="rId19"/>
    <p:sldId id="374" r:id="rId20"/>
    <p:sldId id="375" r:id="rId21"/>
    <p:sldId id="376" r:id="rId22"/>
    <p:sldId id="377" r:id="rId23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943"/>
    <a:srgbClr val="20C42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103" d="100"/>
          <a:sy n="103" d="100"/>
        </p:scale>
        <p:origin x="139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63F2F0D-EDBE-4F92-A1B0-CDB742AFD09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6525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A88ED23F-6B25-42B2-8BFE-3EDDB312289B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0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1E9F1E2-8063-4D9B-BE8B-8E5F3B014AEA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805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10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96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146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829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399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35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32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29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49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60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16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07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174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2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306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52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86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712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10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6863C-0BD8-4610-BDF0-25B216D7B2A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zh-TW" smtClean="0">
              <a:latin typeface="Tahom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01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707C-183A-4F2A-B073-1159451CDFBB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93B22-0DDE-4364-963B-D31AB7A493F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838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7D86-5C61-4A79-A5EA-7316E21750AD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741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A73AA-4DAB-40C7-8D15-6E3216D7D01B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A3BD8-2074-44B7-A5C1-2178E2678DF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620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4C8C6-A9F0-4BA6-8776-AD5938EB0D43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37EC-ECA5-422A-A0F2-535F7B4EA52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582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E224-F92D-4BB0-8E4E-ABD55ACCEE79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3D947-B4D2-459E-811D-116C34AB7A1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724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3EB-C7AC-46BD-9E38-D09FD34BB2A1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344FF-89C6-45C9-A928-3324FF79ABE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096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1972-27A8-43D8-87A2-6EFD232CAF0E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7EB9F-57FC-4B2D-A343-5AB2C4CEF37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5792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4706-AEF8-4CE3-A3F6-292445927769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CFD4C-033F-405D-81F7-CED468FE157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951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6C48-6718-4057-8098-322730DB0445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6812C-4AF7-4D9D-8D47-31470DBBA7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009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DF5E-F580-450F-85D0-283BD9368338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9709-928B-4E0F-92DB-EA248B5EA99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207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D528C-0F72-4DDA-8965-505FBC92D91F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47BC9-9BDD-4F8E-BF6C-542ED84AB7E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939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4E0A3C7-4406-4AA3-BA64-FDE976CC4CD5}" type="datetime1">
              <a:rPr lang="zh-TW" altLang="en-US"/>
              <a:pPr>
                <a:defRPr/>
              </a:pPr>
              <a:t>2017/9/17</a:t>
            </a:fld>
            <a:endParaRPr lang="en-US" altLang="zh-TW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9AC73DC-DB64-46CD-87C9-248665D8F87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C6C59E-F8EE-48F4-9BB1-0F8E8EAF695B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 dirty="0" smtClean="0">
                <a:latin typeface="Times New Roman" panose="02020603050405020304" pitchFamily="18" charset="0"/>
              </a:rPr>
              <a:t>1513: Movie collection</a:t>
            </a:r>
            <a:endParaRPr lang="en-US" altLang="zh-TW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★★★</a:t>
            </a:r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</a:t>
            </a:r>
            <a:r>
              <a:rPr lang="zh-TW" altLang="en-US" sz="2400" dirty="0" smtClean="0">
                <a:solidFill>
                  <a:schemeClr val="hlink"/>
                </a:solidFill>
                <a:latin typeface="Times New Roman" panose="02020603050405020304" pitchFamily="18" charset="0"/>
              </a:rPr>
              <a:t>☆</a:t>
            </a:r>
            <a:endParaRPr lang="zh-TW" altLang="en-US" sz="2400" dirty="0" smtClean="0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題號</a:t>
            </a: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1513: Movie collection</a:t>
            </a:r>
            <a:endParaRPr lang="en-US" altLang="zh-TW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林必祥</a:t>
            </a:r>
            <a:endParaRPr lang="zh-TW" altLang="en-US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20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17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年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5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月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23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日</a:t>
            </a:r>
            <a:endParaRPr lang="zh-TW" altLang="en-US" sz="2400" dirty="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</a:t>
            </a: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：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有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部電影，編號從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到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，疊成一疊，初始狀態由上往下為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1, 2, 3, …, n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，有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m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次操作，每次拿出指定編號的電影，並輸出上方有幾部電影，茶尋完畢之後將該電影放置最頂端。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(1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n, m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≦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100,000)</a:t>
            </a:r>
            <a:endParaRPr lang="zh-TW" altLang="en-US" sz="2400" dirty="0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073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C4331F-0E7D-4528-ADCC-F885A8FB19E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2400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2</a:t>
            </a:r>
            <a:br>
              <a:rPr lang="en-US" altLang="zh-TW" sz="2400" dirty="0" smtClean="0"/>
            </a:br>
            <a:r>
              <a:rPr lang="en-US" altLang="zh-TW" sz="2400" dirty="0" smtClean="0"/>
              <a:t>3 3 // 3</a:t>
            </a:r>
            <a:r>
              <a:rPr lang="zh-TW" altLang="en-US" sz="2400" dirty="0" smtClean="0"/>
              <a:t>個電影 </a:t>
            </a:r>
            <a:r>
              <a:rPr lang="en-US" altLang="zh-TW" sz="2400" dirty="0" smtClean="0"/>
              <a:t>3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3 1 1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 2 1 0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5 3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5</a:t>
            </a:r>
            <a:r>
              <a:rPr lang="zh-TW" altLang="en-US" sz="2400" dirty="0" smtClean="0"/>
              <a:t>個電影 </a:t>
            </a:r>
            <a:r>
              <a:rPr lang="en-US" altLang="zh-TW" sz="2400" dirty="0" smtClean="0"/>
              <a:t>3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4 4 5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 3 0 4</a:t>
            </a:r>
            <a:endParaRPr lang="en-US" altLang="zh-TW" sz="2400" dirty="0" smtClean="0">
              <a:solidFill>
                <a:srgbClr val="3BA94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572000" y="836613"/>
          <a:ext cx="600075" cy="1816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23" marB="45723" anchor="ctr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502275" y="836613"/>
          <a:ext cx="600075" cy="1816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3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434138" y="836613"/>
          <a:ext cx="600075" cy="1816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3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364413" y="836613"/>
          <a:ext cx="600075" cy="1816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3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  <a:tr h="6053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</a:t>
                      </a:r>
                      <a:endParaRPr lang="zh-TW" altLang="en-US" sz="2800" dirty="0"/>
                    </a:p>
                  </a:txBody>
                  <a:tcPr marL="91493" marR="91493" marT="45723" marB="45723" anchor="ctr"/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4572000" y="3281363"/>
          <a:ext cx="600075" cy="302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2</a:t>
                      </a:r>
                      <a:endParaRPr lang="zh-TW" altLang="en-US" sz="2800" dirty="0"/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502275" y="3281363"/>
          <a:ext cx="600075" cy="302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6434138" y="3281363"/>
          <a:ext cx="600075" cy="302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/>
              </a:tblGrid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4</a:t>
                      </a:r>
                      <a:endParaRPr lang="zh-TW" altLang="en-US" sz="2800" dirty="0"/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TW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93" marR="91493" marT="45731" marB="45731" anchor="ctr"/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404100" y="3281363"/>
          <a:ext cx="598488" cy="302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488"/>
              </a:tblGrid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5</a:t>
                      </a:r>
                      <a:endParaRPr lang="zh-TW" altLang="en-US" sz="2800" dirty="0"/>
                    </a:p>
                  </a:txBody>
                  <a:tcPr marL="91251" marR="91251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/>
                        <a:t>4</a:t>
                      </a:r>
                      <a:endParaRPr lang="zh-TW" altLang="en-US" sz="2800" dirty="0"/>
                    </a:p>
                  </a:txBody>
                  <a:tcPr marL="91251" marR="91251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251" marR="91251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251" marR="91251" marT="45731" marB="45731" anchor="ctr"/>
                </a:tc>
              </a:tr>
              <a:tr h="60547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251" marR="91251" marT="45731" marB="45731" anchor="ctr"/>
                </a:tc>
              </a:tr>
            </a:tbl>
          </a:graphicData>
        </a:graphic>
      </p:graphicFrame>
      <p:sp>
        <p:nvSpPr>
          <p:cNvPr id="16484" name="向右箭號 2"/>
          <p:cNvSpPr>
            <a:spLocks noChangeArrowheads="1"/>
          </p:cNvSpPr>
          <p:nvPr/>
        </p:nvSpPr>
        <p:spPr bwMode="auto">
          <a:xfrm>
            <a:off x="4572000" y="2803525"/>
            <a:ext cx="3392488" cy="338138"/>
          </a:xfrm>
          <a:prstGeom prst="rightArrow">
            <a:avLst>
              <a:gd name="adj1" fmla="val 50000"/>
              <a:gd name="adj2" fmla="val 49886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88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每次需要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拿走電影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，並且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查詢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這部電影的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上方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有幾部電影，而後將該電影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放置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於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最上方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。</a:t>
            </a:r>
            <a:r>
              <a:rPr lang="en-US" altLang="zh-TW" sz="2400" dirty="0">
                <a:latin typeface="Times New Roman" panose="02020603050405020304" pitchFamily="18" charset="0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查詢：從該電影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不包含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到最上方電影數量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區間查詢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更新：查詢完畢後拿走電影，並放到最上方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單點更新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)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r>
              <a:rPr lang="zh-TW" altLang="en-US" sz="2400" dirty="0" smtClean="0">
                <a:latin typeface="Times New Roman" panose="02020603050405020304" pitchFamily="18" charset="0"/>
              </a:rPr>
              <a:t>用</a:t>
            </a:r>
            <a:r>
              <a:rPr lang="zh-TW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線段樹</a:t>
            </a:r>
            <a:r>
              <a:rPr lang="zh-TW" altLang="en-US" sz="2400" dirty="0" smtClean="0">
                <a:latin typeface="Times New Roman" panose="02020603050405020304" pitchFamily="18" charset="0"/>
              </a:rPr>
              <a:t>維護區間總和，並支援單點資料更新。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</a:rPr>
            </a:br>
            <a:endParaRPr lang="en-US" altLang="zh-TW" sz="2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7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1"/>
            <a:ext cx="2102768" cy="4329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線段樹介紹</a:t>
            </a:r>
            <a:endParaRPr lang="en-US" altLang="zh-TW" sz="24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1160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2318793" cy="4329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7724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2318793" cy="4329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024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2318793" cy="4329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72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2822849" cy="159107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 =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 smtClean="0">
                <a:latin typeface="Times New Roman" panose="02020603050405020304" pitchFamily="18" charset="0"/>
              </a:rPr>
              <a:t>[2,2] + [3,4] + [5,5]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637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3012234" cy="159107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 smtClean="0">
                <a:latin typeface="Times New Roman" panose="02020603050405020304" pitchFamily="18" charset="0"/>
              </a:rPr>
              <a:t>Child of x : 2x, 2x+1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 smtClean="0">
                <a:latin typeface="Times New Roman" panose="02020603050405020304" pitchFamily="18" charset="0"/>
              </a:rPr>
              <a:t>Father of x : floor(x/2)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8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100</a:t>
            </a: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9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13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110</a:t>
            </a: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888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2822849" cy="159107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區間查詢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[2,5]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8</a:t>
            </a: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9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13</a:t>
            </a: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4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10</a:t>
            </a: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6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5283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0999" y="685801"/>
                <a:ext cx="2822849" cy="1591071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區間查詢 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[2,5]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altLang="zh-TW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40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altLang="zh-TW" sz="2400" dirty="0" smtClean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0999" y="685801"/>
                <a:ext cx="2822849" cy="1591071"/>
              </a:xfrm>
              <a:blipFill rotWithShape="0">
                <a:blip r:embed="rId3"/>
                <a:stretch>
                  <a:fillRect l="-3233" t="-53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8</a:t>
            </a: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9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13</a:t>
            </a: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3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7389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685801"/>
            <a:ext cx="1858897" cy="4329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zh-TW" altLang="en-US" sz="2400" dirty="0" smtClean="0">
                <a:latin typeface="Times New Roman" panose="02020603050405020304" pitchFamily="18" charset="0"/>
              </a:rPr>
              <a:t>單點更新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</a:rPr>
              <a:t>[3]</a:t>
            </a:r>
          </a:p>
        </p:txBody>
      </p:sp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[1,1]	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[2,2]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[3,3]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[4,4]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[5,5]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[6,6]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[7,7]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[8,8]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[1,2]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[3,4]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[5,6]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[7,8]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[1,4]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[5,8]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[1,8]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092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0999" y="685801"/>
                <a:ext cx="2822849" cy="1591071"/>
              </a:xfrm>
            </p:spPr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單點更新 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[3]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altLang="zh-TW" sz="2400" dirty="0">
                  <a:latin typeface="Times New Roman" panose="02020603050405020304" pitchFamily="18" charset="0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altLang="zh-TW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40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altLang="zh-TW" sz="2400" i="1" dirty="0" smtClean="0"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altLang="zh-TW" sz="2400" dirty="0" smtClean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0999" y="685801"/>
                <a:ext cx="2822849" cy="1591071"/>
              </a:xfrm>
              <a:blipFill rotWithShape="0">
                <a:blip r:embed="rId3"/>
                <a:stretch>
                  <a:fillRect l="-3233" t="-53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橢圓 1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8</a:t>
            </a:r>
          </a:p>
        </p:txBody>
      </p:sp>
      <p:sp>
        <p:nvSpPr>
          <p:cNvPr id="5" name="橢圓 4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9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9" name="橢圓 8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13</a:t>
            </a:r>
          </a:p>
        </p:txBody>
      </p:sp>
      <p:sp>
        <p:nvSpPr>
          <p:cNvPr id="10" name="橢圓 9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1" name="橢圓 10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5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4" name="橢圓 13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6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15" name="橢圓 14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7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" name="直線接點 3"/>
          <p:cNvCxnSpPr>
            <a:stCxn id="12" idx="4"/>
            <a:endCxn id="2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>
            <a:stCxn id="12" idx="4"/>
            <a:endCxn id="5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直線接點 18"/>
          <p:cNvCxnSpPr>
            <a:stCxn id="13" idx="4"/>
            <a:endCxn id="6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直線接點 20"/>
          <p:cNvCxnSpPr>
            <a:stCxn id="7" idx="0"/>
            <a:endCxn id="13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直線接點 22"/>
          <p:cNvCxnSpPr>
            <a:stCxn id="8" idx="0"/>
            <a:endCxn id="14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直線接點 24"/>
          <p:cNvCxnSpPr>
            <a:stCxn id="14" idx="4"/>
            <a:endCxn id="9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直線接點 26"/>
          <p:cNvCxnSpPr>
            <a:stCxn id="10" idx="0"/>
            <a:endCxn id="15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直線接點 28"/>
          <p:cNvCxnSpPr>
            <a:stCxn id="11" idx="0"/>
            <a:endCxn id="15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橢圓 31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3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4" name="直線接點 33"/>
          <p:cNvCxnSpPr>
            <a:stCxn id="32" idx="4"/>
            <a:endCxn id="12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直線接點 34"/>
          <p:cNvCxnSpPr>
            <a:stCxn id="32" idx="4"/>
            <a:endCxn id="13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直線接點 35"/>
          <p:cNvCxnSpPr>
            <a:stCxn id="33" idx="4"/>
            <a:endCxn id="14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直線接點 36"/>
          <p:cNvCxnSpPr>
            <a:stCxn id="15" idx="0"/>
            <a:endCxn id="33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4" name="橢圓 4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45" name="直線接點 44"/>
          <p:cNvCxnSpPr>
            <a:stCxn id="44" idx="4"/>
            <a:endCxn id="32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>
            <a:stCxn id="33" idx="0"/>
            <a:endCxn id="4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2276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2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 1 2</a:t>
            </a:r>
            <a:endParaRPr lang="en-US" altLang="zh-TW" sz="2400" dirty="0" smtClean="0">
              <a:latin typeface="Times New Roman" panose="02020603050405020304" pitchFamily="18" charset="0"/>
            </a:endParaRP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3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rgbClr val="FF0000"/>
                </a:solidFill>
              </a:rPr>
              <a:t>2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endParaRPr lang="en-US" altLang="zh-TW" sz="2400" dirty="0" smtClean="0">
              <a:latin typeface="Times New Roman" panose="02020603050405020304" pitchFamily="18" charset="0"/>
            </a:endParaRP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9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rgbClr val="FF0000"/>
                </a:solidFill>
              </a:rPr>
              <a:t>2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endParaRPr lang="en-US" altLang="zh-TW" sz="2400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6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rgbClr val="FF0000"/>
                </a:solidFill>
              </a:rPr>
              <a:t>2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1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把</a:t>
            </a: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拿出來</a:t>
            </a: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lang="en-US" altLang="zh-TW" sz="2400" dirty="0" smtClean="0">
              <a:sym typeface="Wingdings" panose="05000000000000000000" pitchFamily="2" charset="2"/>
            </a:endParaRP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3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trike="noStrike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39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>
                <a:solidFill>
                  <a:srgbClr val="FF0000"/>
                </a:solidFill>
              </a:rPr>
              <a:t>2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1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zh-TW" altLang="en-US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把</a:t>
            </a: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TW" altLang="en-US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放進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去</a:t>
            </a:r>
            <a:r>
              <a:rPr lang="en-US" altLang="zh-TW" sz="2400" dirty="0" smtClean="0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lang="en-US" altLang="zh-TW" sz="2400" dirty="0" smtClean="0">
              <a:sym typeface="Wingdings" panose="05000000000000000000" pitchFamily="2" charset="2"/>
            </a:endParaRP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9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2 </a:t>
            </a:r>
            <a:r>
              <a:rPr lang="en-US" altLang="zh-TW" sz="2400" dirty="0" smtClean="0">
                <a:solidFill>
                  <a:srgbClr val="FF0000"/>
                </a:solidFill>
              </a:rPr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1</a:t>
            </a: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5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2 </a:t>
            </a:r>
            <a:r>
              <a:rPr lang="en-US" altLang="zh-TW" sz="2400" dirty="0" smtClean="0">
                <a:solidFill>
                  <a:srgbClr val="FF0000"/>
                </a:solidFill>
              </a:rPr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1 </a:t>
            </a:r>
            <a:r>
              <a:rPr lang="en-US" altLang="zh-TW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0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  <a:t/>
            </a:r>
            <a:br>
              <a:rPr lang="en-US" altLang="zh-TW" sz="2400" b="1" dirty="0" smtClean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 smtClean="0"/>
              <a:t>4 2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// 4</a:t>
            </a:r>
            <a:r>
              <a:rPr lang="zh-TW" altLang="en-US" sz="2400" dirty="0" smtClean="0"/>
              <a:t>個電影 </a:t>
            </a:r>
            <a:r>
              <a:rPr lang="en-US" altLang="zh-TW" sz="2400" dirty="0"/>
              <a:t>2</a:t>
            </a:r>
            <a:r>
              <a:rPr lang="zh-TW" altLang="en-US" sz="2400" dirty="0" smtClean="0"/>
              <a:t>次操作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2 </a:t>
            </a:r>
            <a:r>
              <a:rPr lang="en-US" altLang="zh-TW" sz="2400" dirty="0" smtClean="0">
                <a:solidFill>
                  <a:srgbClr val="FF0000"/>
                </a:solidFill>
              </a:rPr>
              <a:t>3</a:t>
            </a:r>
            <a:r>
              <a:rPr lang="en-US" altLang="zh-TW" sz="2400" dirty="0" smtClean="0"/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</a:t>
            </a:r>
            <a:r>
              <a:rPr lang="zh-TW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sym typeface="Wingdings" panose="05000000000000000000" pitchFamily="2" charset="2"/>
              </a:rPr>
              <a:t>1 2</a:t>
            </a:r>
          </a:p>
        </p:txBody>
      </p:sp>
      <p:sp>
        <p:nvSpPr>
          <p:cNvPr id="68" name="橢圓 67"/>
          <p:cNvSpPr/>
          <p:nvPr/>
        </p:nvSpPr>
        <p:spPr bwMode="auto">
          <a:xfrm>
            <a:off x="181065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</a:p>
        </p:txBody>
      </p:sp>
      <p:sp>
        <p:nvSpPr>
          <p:cNvPr id="69" name="橢圓 68"/>
          <p:cNvSpPr/>
          <p:nvPr/>
        </p:nvSpPr>
        <p:spPr bwMode="auto">
          <a:xfrm>
            <a:off x="1223940" y="5307604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lang="en-US" altLang="zh-TW" dirty="0" smtClean="0">
              <a:solidFill>
                <a:schemeClr val="tx1"/>
              </a:solidFill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0" name="橢圓 69"/>
          <p:cNvSpPr/>
          <p:nvPr/>
        </p:nvSpPr>
        <p:spPr bwMode="auto">
          <a:xfrm>
            <a:off x="2377277" y="532306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1" name="橢圓 70"/>
          <p:cNvSpPr/>
          <p:nvPr/>
        </p:nvSpPr>
        <p:spPr bwMode="auto">
          <a:xfrm>
            <a:off x="3383732" y="531714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2" name="橢圓 71"/>
          <p:cNvSpPr/>
          <p:nvPr/>
        </p:nvSpPr>
        <p:spPr bwMode="auto">
          <a:xfrm>
            <a:off x="4509433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3" name="橢圓 72"/>
          <p:cNvSpPr/>
          <p:nvPr/>
        </p:nvSpPr>
        <p:spPr bwMode="auto">
          <a:xfrm>
            <a:off x="5506147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4" name="橢圓 73"/>
          <p:cNvSpPr/>
          <p:nvPr/>
        </p:nvSpPr>
        <p:spPr bwMode="auto">
          <a:xfrm>
            <a:off x="6704896" y="530124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5" name="橢圓 74"/>
          <p:cNvSpPr/>
          <p:nvPr/>
        </p:nvSpPr>
        <p:spPr bwMode="auto">
          <a:xfrm>
            <a:off x="7733556" y="5279797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6" name="橢圓 75"/>
          <p:cNvSpPr/>
          <p:nvPr/>
        </p:nvSpPr>
        <p:spPr bwMode="auto">
          <a:xfrm>
            <a:off x="1063318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7" name="橢圓 76"/>
          <p:cNvSpPr/>
          <p:nvPr/>
        </p:nvSpPr>
        <p:spPr bwMode="auto">
          <a:xfrm>
            <a:off x="3048391" y="3784369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0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8" name="橢圓 77"/>
          <p:cNvSpPr/>
          <p:nvPr/>
        </p:nvSpPr>
        <p:spPr bwMode="auto">
          <a:xfrm>
            <a:off x="4811115" y="3790418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2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79" name="橢圓 78"/>
          <p:cNvSpPr/>
          <p:nvPr/>
        </p:nvSpPr>
        <p:spPr bwMode="auto">
          <a:xfrm>
            <a:off x="6841285" y="3778081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80" name="直線接點 79"/>
          <p:cNvCxnSpPr>
            <a:stCxn id="76" idx="4"/>
            <a:endCxn id="68" idx="0"/>
          </p:cNvCxnSpPr>
          <p:nvPr/>
        </p:nvCxnSpPr>
        <p:spPr bwMode="auto">
          <a:xfrm flipH="1">
            <a:off x="689043" y="4739780"/>
            <a:ext cx="882253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1" name="直線接點 80"/>
          <p:cNvCxnSpPr>
            <a:stCxn id="76" idx="4"/>
            <a:endCxn id="69" idx="0"/>
          </p:cNvCxnSpPr>
          <p:nvPr/>
        </p:nvCxnSpPr>
        <p:spPr bwMode="auto">
          <a:xfrm>
            <a:off x="1571296" y="4739780"/>
            <a:ext cx="160622" cy="567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2" name="直線接點 81"/>
          <p:cNvCxnSpPr>
            <a:stCxn id="77" idx="4"/>
            <a:endCxn id="70" idx="0"/>
          </p:cNvCxnSpPr>
          <p:nvPr/>
        </p:nvCxnSpPr>
        <p:spPr bwMode="auto">
          <a:xfrm flipH="1">
            <a:off x="2885255" y="4733731"/>
            <a:ext cx="671114" cy="5893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3" name="直線接點 82"/>
          <p:cNvCxnSpPr>
            <a:stCxn id="71" idx="0"/>
            <a:endCxn id="77" idx="4"/>
          </p:cNvCxnSpPr>
          <p:nvPr/>
        </p:nvCxnSpPr>
        <p:spPr bwMode="auto">
          <a:xfrm flipH="1" flipV="1">
            <a:off x="3556369" y="4733731"/>
            <a:ext cx="335341" cy="5834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4" name="直線接點 83"/>
          <p:cNvCxnSpPr>
            <a:stCxn id="72" idx="0"/>
            <a:endCxn id="78" idx="4"/>
          </p:cNvCxnSpPr>
          <p:nvPr/>
        </p:nvCxnSpPr>
        <p:spPr bwMode="auto">
          <a:xfrm flipV="1">
            <a:off x="5017411" y="4739780"/>
            <a:ext cx="30168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5" name="直線接點 84"/>
          <p:cNvCxnSpPr>
            <a:stCxn id="78" idx="4"/>
            <a:endCxn id="73" idx="0"/>
          </p:cNvCxnSpPr>
          <p:nvPr/>
        </p:nvCxnSpPr>
        <p:spPr bwMode="auto">
          <a:xfrm>
            <a:off x="5319093" y="4739780"/>
            <a:ext cx="695032" cy="5614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6" name="直線接點 85"/>
          <p:cNvCxnSpPr>
            <a:stCxn id="74" idx="0"/>
            <a:endCxn id="79" idx="4"/>
          </p:cNvCxnSpPr>
          <p:nvPr/>
        </p:nvCxnSpPr>
        <p:spPr bwMode="auto">
          <a:xfrm flipV="1">
            <a:off x="7212874" y="4727443"/>
            <a:ext cx="136389" cy="573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7" name="直線接點 86"/>
          <p:cNvCxnSpPr>
            <a:stCxn id="75" idx="0"/>
            <a:endCxn id="79" idx="4"/>
          </p:cNvCxnSpPr>
          <p:nvPr/>
        </p:nvCxnSpPr>
        <p:spPr bwMode="auto">
          <a:xfrm flipH="1" flipV="1">
            <a:off x="7349263" y="4727443"/>
            <a:ext cx="892271" cy="55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8" name="橢圓 87"/>
          <p:cNvSpPr/>
          <p:nvPr/>
        </p:nvSpPr>
        <p:spPr bwMode="auto">
          <a:xfrm>
            <a:off x="2342001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1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sp>
        <p:nvSpPr>
          <p:cNvPr id="89" name="橢圓 88"/>
          <p:cNvSpPr/>
          <p:nvPr/>
        </p:nvSpPr>
        <p:spPr bwMode="auto">
          <a:xfrm>
            <a:off x="5449265" y="2450645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3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0" name="直線接點 89"/>
          <p:cNvCxnSpPr>
            <a:stCxn id="88" idx="4"/>
            <a:endCxn id="76" idx="0"/>
          </p:cNvCxnSpPr>
          <p:nvPr/>
        </p:nvCxnSpPr>
        <p:spPr bwMode="auto">
          <a:xfrm flipH="1">
            <a:off x="1571296" y="3400007"/>
            <a:ext cx="1278683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1" name="直線接點 90"/>
          <p:cNvCxnSpPr>
            <a:stCxn id="88" idx="4"/>
            <a:endCxn id="77" idx="0"/>
          </p:cNvCxnSpPr>
          <p:nvPr/>
        </p:nvCxnSpPr>
        <p:spPr bwMode="auto">
          <a:xfrm>
            <a:off x="2849979" y="3400007"/>
            <a:ext cx="706390" cy="3843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>
            <a:stCxn id="89" idx="4"/>
            <a:endCxn id="78" idx="0"/>
          </p:cNvCxnSpPr>
          <p:nvPr/>
        </p:nvCxnSpPr>
        <p:spPr bwMode="auto">
          <a:xfrm flipH="1">
            <a:off x="5319093" y="3400007"/>
            <a:ext cx="638150" cy="3904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>
            <a:stCxn id="79" idx="0"/>
            <a:endCxn id="89" idx="4"/>
          </p:cNvCxnSpPr>
          <p:nvPr/>
        </p:nvCxnSpPr>
        <p:spPr bwMode="auto">
          <a:xfrm flipH="1" flipV="1">
            <a:off x="5957243" y="3400007"/>
            <a:ext cx="1392020" cy="3780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4" name="橢圓 93"/>
          <p:cNvSpPr/>
          <p:nvPr/>
        </p:nvSpPr>
        <p:spPr bwMode="auto">
          <a:xfrm>
            <a:off x="3923928" y="1118712"/>
            <a:ext cx="1015956" cy="949362"/>
          </a:xfrm>
          <a:prstGeom prst="ellipse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FF0000"/>
                </a:solidFill>
                <a:latin typeface="Tahoma" pitchFamily="34" charset="0"/>
                <a:ea typeface="新細明體" pitchFamily="18" charset="-120"/>
              </a:rPr>
              <a:t>4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95" name="直線接點 94"/>
          <p:cNvCxnSpPr>
            <a:stCxn id="94" idx="4"/>
            <a:endCxn id="88" idx="0"/>
          </p:cNvCxnSpPr>
          <p:nvPr/>
        </p:nvCxnSpPr>
        <p:spPr bwMode="auto">
          <a:xfrm flipH="1">
            <a:off x="2849979" y="2068074"/>
            <a:ext cx="158192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6" name="直線接點 95"/>
          <p:cNvCxnSpPr>
            <a:stCxn id="89" idx="0"/>
            <a:endCxn id="94" idx="4"/>
          </p:cNvCxnSpPr>
          <p:nvPr/>
        </p:nvCxnSpPr>
        <p:spPr bwMode="auto">
          <a:xfrm flipH="1" flipV="1">
            <a:off x="4431906" y="2068074"/>
            <a:ext cx="1525337" cy="382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18432" name="表格 18431"/>
          <p:cNvGraphicFramePr>
            <a:graphicFrameLocks noGrp="1"/>
          </p:cNvGraphicFramePr>
          <p:nvPr>
            <p:extLst/>
          </p:nvPr>
        </p:nvGraphicFramePr>
        <p:xfrm>
          <a:off x="152263" y="6315080"/>
          <a:ext cx="859724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  <a:gridCol w="1074656"/>
              </a:tblGrid>
              <a:tr h="31360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不使用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F66C65BA-7139-444C-B94C-AD285D0EF1E5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kumimoji="0" lang="en-US" altLang="zh-TW" sz="1400" smtClean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zh-TW" altLang="en-US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>討論：</a:t>
                </a:r>
                <a:r>
                  <a:rPr lang="en-US" altLang="zh-TW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  <a:t/>
                </a:r>
                <a:br>
                  <a:rPr lang="en-US" altLang="zh-TW" sz="2400" b="1" dirty="0" smtClean="0">
                    <a:solidFill>
                      <a:srgbClr val="3BA943"/>
                    </a:solidFill>
                    <a:latin typeface="Times New Roman" panose="02020603050405020304" pitchFamily="18" charset="0"/>
                  </a:rPr>
                </a:b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最多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100,000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部電影，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100,000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次查詢。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/>
                </a:r>
                <a:br>
                  <a:rPr lang="en-US" altLang="zh-TW" sz="2400" dirty="0" smtClean="0">
                    <a:latin typeface="Times New Roman" panose="02020603050405020304" pitchFamily="18" charset="0"/>
                  </a:rPr>
                </a:b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樹的最底層要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200,002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個節點。</a:t>
                </a:r>
                <a:r>
                  <a:rPr lang="en-US" altLang="zh-TW" sz="2400" dirty="0">
                    <a:latin typeface="Times New Roman" panose="02020603050405020304" pitchFamily="18" charset="0"/>
                  </a:rPr>
                  <a:t/>
                </a:r>
                <a:br>
                  <a:rPr lang="en-US" altLang="zh-TW" sz="2400" dirty="0">
                    <a:latin typeface="Times New Roman" panose="02020603050405020304" pitchFamily="18" charset="0"/>
                  </a:rPr>
                </a:br>
                <a:r>
                  <a:rPr lang="en-US" altLang="zh-TW" sz="2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anose="02020603050405020304" pitchFamily="18" charset="0"/>
                  </a:rPr>
                  <a:t>/// 2^18 = 262144</a:t>
                </a:r>
                <a:br>
                  <a:rPr lang="en-US" altLang="zh-TW" sz="2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anose="02020603050405020304" pitchFamily="18" charset="0"/>
                  </a:rPr>
                </a:br>
                <a:r>
                  <a:rPr lang="en-US" altLang="zh-TW" sz="2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anose="02020603050405020304" pitchFamily="18" charset="0"/>
                  </a:rPr>
                  <a:t>/// 2^19 = 524288</a:t>
                </a:r>
                <a:r>
                  <a:rPr lang="en-US" altLang="zh-TW" sz="2400" b="1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anose="02020603050405020304" pitchFamily="18" charset="0"/>
                  </a:rPr>
                  <a:t/>
                </a:r>
                <a:br>
                  <a:rPr lang="en-US" altLang="zh-TW" sz="2400" b="1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anose="02020603050405020304" pitchFamily="18" charset="0"/>
                  </a:rPr>
                </a:b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樹要開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>524288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以上的節點來使用。</a:t>
                </a:r>
                <a:r>
                  <a:rPr lang="en-US" altLang="zh-TW" sz="2400" dirty="0" smtClean="0">
                    <a:latin typeface="Times New Roman" panose="02020603050405020304" pitchFamily="18" charset="0"/>
                  </a:rPr>
                  <a:t/>
                </a:r>
                <a:br>
                  <a:rPr lang="en-US" altLang="zh-TW" sz="2400" dirty="0" smtClean="0">
                    <a:latin typeface="Times New Roman" panose="02020603050405020304" pitchFamily="18" charset="0"/>
                  </a:rPr>
                </a:b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時間複雜度：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 err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2400" dirty="0" smtClean="0">
                    <a:latin typeface="Times New Roman" panose="02020603050405020304" pitchFamily="18" charset="0"/>
                  </a:rPr>
                  <a:t>，更新跟查詢都是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40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400" dirty="0" smtClean="0">
                    <a:latin typeface="Times New Roman" panose="02020603050405020304" pitchFamily="18" charset="0"/>
                  </a:rPr>
                  <a:t> </a:t>
                </a:r>
                <a:r>
                  <a:rPr lang="zh-TW" altLang="en-US" sz="2400" dirty="0" smtClean="0">
                    <a:latin typeface="Times New Roman" panose="02020603050405020304" pitchFamily="18" charset="0"/>
                  </a:rPr>
                  <a:t>。</a:t>
                </a:r>
                <a:endParaRPr lang="en-US" altLang="zh-TW" sz="2400" dirty="0" smtClean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685800"/>
                <a:ext cx="8077200" cy="5622925"/>
              </a:xfrm>
              <a:blipFill rotWithShape="0">
                <a:blip r:embed="rId3"/>
                <a:stretch>
                  <a:fillRect l="-151" t="-15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831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3721</TotalTime>
  <Words>799</Words>
  <Application>Microsoft Office PowerPoint</Application>
  <PresentationFormat>如螢幕大小 (4:3)</PresentationFormat>
  <Paragraphs>436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新細明體</vt:lpstr>
      <vt:lpstr>標楷體</vt:lpstr>
      <vt:lpstr>Cambria Math</vt:lpstr>
      <vt:lpstr>Courier New</vt:lpstr>
      <vt:lpstr>Tahoma</vt:lpstr>
      <vt:lpstr>Times New Roman</vt:lpstr>
      <vt:lpstr>Wingdings</vt:lpstr>
      <vt:lpstr>Blends</vt:lpstr>
      <vt:lpstr>1513: Movie collection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Bebe</cp:lastModifiedBy>
  <cp:revision>147</cp:revision>
  <dcterms:created xsi:type="dcterms:W3CDTF">1601-01-01T00:00:00Z</dcterms:created>
  <dcterms:modified xsi:type="dcterms:W3CDTF">2017-09-17T08:04:56Z</dcterms:modified>
</cp:coreProperties>
</file>