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9"/>
  </p:notesMasterIdLst>
  <p:sldIdLst>
    <p:sldId id="381" r:id="rId2"/>
    <p:sldId id="382" r:id="rId3"/>
    <p:sldId id="383" r:id="rId4"/>
    <p:sldId id="38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92" r:id="rId13"/>
    <p:sldId id="393" r:id="rId14"/>
    <p:sldId id="394" r:id="rId15"/>
    <p:sldId id="395" r:id="rId16"/>
    <p:sldId id="396" r:id="rId17"/>
    <p:sldId id="397" r:id="rId18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F4747"/>
    <a:srgbClr val="F10101"/>
    <a:srgbClr val="FF5050"/>
    <a:srgbClr val="FFFFFF"/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5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CD972DC-6F0C-48CB-BB0B-CF99E61AC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A20994CD-A081-4926-8853-69BA6DA6DACA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BF90F80-65C9-40AA-AEA9-5CDE3215D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EC23835-5FC2-4106-8567-69B244CF8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4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09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231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>
            <a:extLst>
              <a:ext uri="{FF2B5EF4-FFF2-40B4-BE49-F238E27FC236}">
                <a16:creationId xmlns:a16="http://schemas.microsoft.com/office/drawing/2014/main" id="{53519F6E-3852-44A3-9479-2F55D9BF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B113EB2C-E044-418D-A229-F334720372F6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E8E8D583-8734-4204-AB0E-DEFDA96A2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1730: Sum of MSLCM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★★☆☆☆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1730: Sum of MSLCM 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解題者：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標楷體" panose="03000509000000000000" pitchFamily="65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6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7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日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對於一個數</a:t>
                </a:r>
                <a14:m>
                  <m:oMath xmlns:m="http://schemas.openxmlformats.org/officeDocument/2006/math">
                    <m:r>
                      <a:rPr lang="zh-TW" altLang="en-US" sz="2400" i="1" dirty="0">
                        <a:latin typeface="Cambria Math" panose="02040503050406030204" pitchFamily="18" charset="0"/>
                      </a:rPr>
                      <m:t>字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N (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1&lt;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，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maximum sum LCM(MSLCM)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表示找到一個數字集合的最小公倍數為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，且該集合的和為最大。題目給定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，要求從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至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的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MSLCM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總和，即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TW" altLang="en-US" sz="2400" i="1" smtClean="0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sz="2400" b="0" i="1" smtClean="0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𝑖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=2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TW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N</m:t>
                        </m:r>
                      </m:sup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𝑀𝑆𝐿𝐶𝑀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𝑖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)</m:t>
                        </m:r>
                      </m:e>
                    </m:nary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。當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等於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0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時結束。</a:t>
                </a:r>
                <a:endParaRPr lang="zh-TW" altLang="en-US" sz="2400" dirty="0">
                  <a:latin typeface="Times New Roman" panose="02020603050405020304" pitchFamily="18" charset="0"/>
                  <a:ea typeface="標楷體" panose="03000509000000000000" pitchFamily="65" charset="-12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  <a:blipFill>
                <a:blip r:embed="rId3"/>
                <a:stretch>
                  <a:fillRect l="-152" t="-1019" r="-91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8841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2C1F2C90-11B2-4687-A565-4F1E8EF6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5596FE-7586-4D2B-894F-EC4C71FD2CB6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>
                <a:extLst>
                  <a:ext uri="{FF2B5EF4-FFF2-40B4-BE49-F238E27FC236}">
                    <a16:creationId xmlns:a16="http://schemas.microsoft.com/office/drawing/2014/main" id="{EEBC94A8-3A62-41E1-9C2D-61B0303D909C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5536" y="419944"/>
                <a:ext cx="8077200" cy="5904656"/>
              </a:xfrm>
              <a:extLst/>
            </p:spPr>
            <p:txBody>
              <a:bodyPr numCol="1"/>
              <a:lstStyle/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r>
                  <a:rPr lang="zh-TW" altLang="en-US" sz="240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  </a:t>
                </a:r>
                <a:endParaRPr lang="en-US" altLang="zh-TW" sz="2400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  <a:defRPr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最小公倍數的最大總和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–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MSLCM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當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=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4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TW" alt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𝑖</m:t>
                        </m:r>
                        <m:r>
                          <a:rPr lang="en-US" altLang="zh-TW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=2</m:t>
                        </m:r>
                      </m:sub>
                      <m:sup>
                        <m:r>
                          <a:rPr lang="en-US" altLang="zh-TW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4</m:t>
                        </m:r>
                      </m:sup>
                      <m:e>
                        <m:r>
                          <a:rPr lang="en-US" altLang="zh-TW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𝑀𝑆𝐿𝐶𝑀</m:t>
                        </m:r>
                        <m:r>
                          <a:rPr lang="en-US" altLang="zh-TW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(</m:t>
                        </m:r>
                        <m:r>
                          <a:rPr lang="en-US" altLang="zh-TW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𝑖</m:t>
                        </m:r>
                        <m:r>
                          <a:rPr lang="en-US" altLang="zh-TW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)</m:t>
                        </m:r>
                      </m:e>
                    </m:nary>
                  </m:oMath>
                </a14:m>
                <a:r>
                  <a:rPr lang="zh-TW" altLang="en-US" sz="24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=</a:t>
                </a:r>
                <a:r>
                  <a:rPr lang="zh-TW" altLang="en-US" sz="24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𝑀𝑆𝐿𝐶𝑀</m:t>
                    </m:r>
                    <m:r>
                      <a:rPr lang="en-US" altLang="zh-TW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(2)</m:t>
                    </m:r>
                  </m:oMath>
                </a14:m>
                <a:r>
                  <a:rPr lang="zh-TW" altLang="en-US" sz="24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+</a:t>
                </a:r>
                <a:r>
                  <a:rPr lang="en-US" altLang="zh-TW" sz="2400" dirty="0">
                    <a:solidFill>
                      <a:srgbClr val="7030A0"/>
                    </a:solidFill>
                    <a:ea typeface="標楷體" panose="03000509000000000000" pitchFamily="65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𝑀𝑆𝐿𝐶𝑀</m:t>
                    </m:r>
                    <m:r>
                      <a:rPr lang="en-US" altLang="zh-TW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(3) </m:t>
                    </m:r>
                  </m:oMath>
                </a14:m>
                <a:r>
                  <a:rPr lang="en-US" altLang="zh-TW" sz="24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+</a:t>
                </a:r>
                <a:r>
                  <a:rPr lang="en-US" altLang="zh-TW" sz="2400" dirty="0">
                    <a:solidFill>
                      <a:srgbClr val="7030A0"/>
                    </a:solidFill>
                    <a:ea typeface="標楷體" panose="03000509000000000000" pitchFamily="65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𝑀𝑆𝐿𝐶𝑀</m:t>
                    </m:r>
                    <m:r>
                      <a:rPr lang="en-US" altLang="zh-TW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(4)</m:t>
                    </m:r>
                  </m:oMath>
                </a14:m>
                <a:endParaRPr lang="en-US" altLang="zh-TW" sz="2400" dirty="0">
                  <a:solidFill>
                    <a:srgbClr val="7030A0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  <a:defRPr/>
                </a:pPr>
                <a14:m>
                  <m:oMath xmlns:m="http://schemas.openxmlformats.org/officeDocument/2006/math">
                    <m:r>
                      <a:rPr lang="en-US" altLang="zh-TW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𝑀𝑆𝐿𝐶𝑀</m:t>
                    </m:r>
                    <m:r>
                      <a:rPr lang="en-US" altLang="zh-TW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(2)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3:</a:t>
                </a:r>
                <a:r>
                  <a:rPr lang="zh-TW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2) = 2 </a:t>
                </a:r>
                <a:r>
                  <a:rPr lang="zh-TW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且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1+2=3</m:t>
                    </m:r>
                    <m:r>
                      <a:rPr lang="zh-TW" alt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為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Maximum Sum of set</a:t>
                </a:r>
                <a:endParaRPr lang="zh-TW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  <a:defRPr/>
                </a:pP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𝑀𝑆𝐿𝐶𝑀</m:t>
                    </m:r>
                    <m: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(3)</m:t>
                    </m:r>
                  </m:oMath>
                </a14:m>
                <a:r>
                  <a:rPr lang="zh-TW" altLang="en-US" sz="2400" i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標楷體" panose="03000509000000000000" pitchFamily="65" charset="-12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4:</a:t>
                </a:r>
                <a:r>
                  <a:rPr lang="zh-TW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3) = 3 </a:t>
                </a:r>
                <a:r>
                  <a:rPr lang="zh-TW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且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zh-TW" alt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為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Maximum Sum of set</a:t>
                </a:r>
                <a:endParaRPr lang="zh-TW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  <a:defRPr/>
                </a:pP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𝑀𝑆𝐿𝐶𝑀</m:t>
                    </m:r>
                    <m: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(4)</m:t>
                    </m:r>
                  </m:oMath>
                </a14:m>
                <a:r>
                  <a:rPr lang="zh-TW" altLang="en-US" sz="2400" i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標楷體" panose="03000509000000000000" pitchFamily="65" charset="-12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7:</a:t>
                </a:r>
                <a:r>
                  <a:rPr lang="zh-TW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2, 4) = 4 </a:t>
                </a:r>
                <a:r>
                  <a:rPr lang="zh-TW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且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1+2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7</m:t>
                    </m:r>
                    <m:r>
                      <a:rPr lang="zh-TW" alt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為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Maximum Sum of set</a:t>
                </a:r>
                <a:endParaRPr lang="zh-TW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TW" altLang="en-US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𝑖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=2</m:t>
                        </m:r>
                      </m:sub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4</m:t>
                        </m:r>
                      </m:sup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𝑀𝑆𝐿𝐶𝑀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(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𝑖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 = 3 + 4 + 7 = 14</a:t>
                </a:r>
              </a:p>
            </p:txBody>
          </p:sp>
        </mc:Choice>
        <mc:Fallback xmlns="">
          <p:sp>
            <p:nvSpPr>
              <p:cNvPr id="4099" name="Rectangle 3">
                <a:extLst>
                  <a:ext uri="{FF2B5EF4-FFF2-40B4-BE49-F238E27FC236}">
                    <a16:creationId xmlns:a16="http://schemas.microsoft.com/office/drawing/2014/main" id="{EEBC94A8-3A62-41E1-9C2D-61B0303D90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5536" y="419944"/>
                <a:ext cx="8077200" cy="5904656"/>
              </a:xfrm>
              <a:blipFill>
                <a:blip r:embed="rId3"/>
                <a:stretch>
                  <a:fillRect l="-1208" t="-1445" b="-4850"/>
                </a:stretch>
              </a:blipFill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EEBBEE3D-FE2D-4B6A-A397-056A53744407}"/>
              </a:ext>
            </a:extLst>
          </p:cNvPr>
          <p:cNvSpPr/>
          <p:nvPr/>
        </p:nvSpPr>
        <p:spPr>
          <a:xfrm>
            <a:off x="1763688" y="1268760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(Input</a:t>
            </a:r>
            <a:r>
              <a:rPr lang="en-US" altLang="zh-CN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13639F-BCB5-4D24-BB8E-191F4BC94BF3}"/>
              </a:ext>
            </a:extLst>
          </p:cNvPr>
          <p:cNvSpPr/>
          <p:nvPr/>
        </p:nvSpPr>
        <p:spPr>
          <a:xfrm>
            <a:off x="4572000" y="6080878"/>
            <a:ext cx="1066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(Output</a:t>
            </a:r>
            <a:r>
              <a:rPr lang="en-US" altLang="zh-CN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49253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2C1F2C90-11B2-4687-A565-4F1E8EF6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5596FE-7586-4D2B-894F-EC4C71FD2CB6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>
                <a:extLst>
                  <a:ext uri="{FF2B5EF4-FFF2-40B4-BE49-F238E27FC236}">
                    <a16:creationId xmlns:a16="http://schemas.microsoft.com/office/drawing/2014/main" id="{EEBC94A8-3A62-41E1-9C2D-61B0303D909C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5536" y="419944"/>
                <a:ext cx="8077200" cy="5904656"/>
              </a:xfrm>
              <a:extLst/>
            </p:spPr>
            <p:txBody>
              <a:bodyPr numCol="1"/>
              <a:lstStyle/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r>
                  <a:rPr lang="zh-TW" altLang="en-US" sz="240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  </a:t>
                </a:r>
                <a:endParaRPr lang="en-US" altLang="zh-TW" sz="2400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  <a:defRPr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最小公倍數的最大總和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–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MSLCM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當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=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TW" altLang="en-US" sz="20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sub>
                      <m:sup>
                        <m:r>
                          <a:rPr lang="en-US" altLang="zh-TW" sz="20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  <m:e>
                        <m:r>
                          <a:rPr lang="en-US" altLang="zh-TW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𝑀𝑆𝐿𝐶𝑀</m:t>
                        </m:r>
                        <m:r>
                          <a:rPr lang="en-US" altLang="zh-TW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zh-TW" altLang="en-US" sz="20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=</a:t>
                </a:r>
                <a:r>
                  <a:rPr lang="zh-TW" altLang="en-US" sz="20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𝑀𝑆𝐿𝐶𝑀</m:t>
                    </m:r>
                    <m:r>
                      <a:rPr lang="en-US" altLang="zh-TW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(2)</m:t>
                    </m:r>
                  </m:oMath>
                </a14:m>
                <a:r>
                  <a:rPr lang="en-US" altLang="zh-TW" sz="20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𝑀𝑆𝐿𝐶𝑀</m:t>
                    </m:r>
                    <m:r>
                      <a:rPr lang="en-US" altLang="zh-TW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(3)</m:t>
                    </m:r>
                  </m:oMath>
                </a14:m>
                <a:r>
                  <a:rPr lang="en-US" altLang="zh-TW" sz="20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+</a:t>
                </a:r>
                <a:r>
                  <a:rPr lang="zh-TW" altLang="en-US" sz="20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zh-TW" altLang="en-US" sz="20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𝑀𝑆𝐿𝐶𝑀</m:t>
                    </m:r>
                    <m:r>
                      <a:rPr lang="en-US" altLang="zh-TW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(10)</m:t>
                    </m:r>
                  </m:oMath>
                </a14:m>
                <a:endParaRPr lang="en-US" altLang="zh-TW" sz="2000" dirty="0">
                  <a:solidFill>
                    <a:srgbClr val="7030A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>
                <a:extLst>
                  <a:ext uri="{FF2B5EF4-FFF2-40B4-BE49-F238E27FC236}">
                    <a16:creationId xmlns:a16="http://schemas.microsoft.com/office/drawing/2014/main" id="{EEBC94A8-3A62-41E1-9C2D-61B0303D90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5536" y="419944"/>
                <a:ext cx="8077200" cy="5904656"/>
              </a:xfrm>
              <a:blipFill>
                <a:blip r:embed="rId3"/>
                <a:stretch>
                  <a:fillRect l="-4679" t="-1445"/>
                </a:stretch>
              </a:blipFill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EEBBEE3D-FE2D-4B6A-A397-056A53744407}"/>
              </a:ext>
            </a:extLst>
          </p:cNvPr>
          <p:cNvSpPr/>
          <p:nvPr/>
        </p:nvSpPr>
        <p:spPr>
          <a:xfrm>
            <a:off x="1763688" y="1268760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(Input</a:t>
            </a:r>
            <a:r>
              <a:rPr lang="en-US" altLang="zh-CN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19ADF98-1809-4FEE-B36E-4BA5D241B9E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049948" y="2049836"/>
          <a:ext cx="2456274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1159">
                  <a:extLst>
                    <a:ext uri="{9D8B030D-6E8A-4147-A177-3AD203B41FA5}">
                      <a16:colId xmlns:a16="http://schemas.microsoft.com/office/drawing/2014/main" val="3681695769"/>
                    </a:ext>
                  </a:extLst>
                </a:gridCol>
                <a:gridCol w="1545115">
                  <a:extLst>
                    <a:ext uri="{9D8B030D-6E8A-4147-A177-3AD203B41FA5}">
                      <a16:colId xmlns:a16="http://schemas.microsoft.com/office/drawing/2014/main" val="315063009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MSLCM(N)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011634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42319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33801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09519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358493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7855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936007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75321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07088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7508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4F5E70BA-B753-441A-AA38-B6CCBCD2FAAE}"/>
                  </a:ext>
                </a:extLst>
              </p:cNvPr>
              <p:cNvSpPr/>
              <p:nvPr/>
            </p:nvSpPr>
            <p:spPr>
              <a:xfrm>
                <a:off x="395536" y="2049836"/>
                <a:ext cx="7019800" cy="41772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2) = 2, 1+2=3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3) = 3, 1+3=4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2, 4) = 4, 1+2+4=7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5) = 5, 1+5=6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2, 3, 6) = 6, 1+2+3+6=12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7) = 7, 1+7=8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2, 4, 8) = 8, 1+2+4+8=15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3, 9) = 9, 1+3+9=13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LCM(1, 2, 5, 10)=10, 1+2+5+10=18 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zh-TW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TW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TW" alt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=2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𝑀𝑆𝐿𝐶𝑀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zh-TW" dirty="0">
                    <a:latin typeface="Times New Roman" panose="02020603050405020304" pitchFamily="18" charset="0"/>
                  </a:rPr>
                  <a:t> = 3+4+7+6+12+8+15+13+18=86</a:t>
                </a: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4F5E70BA-B753-441A-AA38-B6CCBCD2FA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049836"/>
                <a:ext cx="7019800" cy="4177297"/>
              </a:xfrm>
              <a:prstGeom prst="rect">
                <a:avLst/>
              </a:prstGeom>
              <a:blipFill>
                <a:blip r:embed="rId4"/>
                <a:stretch>
                  <a:fillRect l="-1390" t="-1166" b="-218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058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7C96FC8D-1132-4027-B1A5-05406B051A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404515"/>
                <a:ext cx="7772400" cy="5472757"/>
              </a:xfrm>
            </p:spPr>
            <p:txBody>
              <a:bodyPr/>
              <a:lstStyle/>
              <a:p>
                <a:pPr eaLnBrk="1" hangingPunct="1">
                  <a:lnSpc>
                    <a:spcPct val="150000"/>
                  </a:lnSpc>
                  <a:defRPr/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</a:t>
                </a: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(1)</a:t>
                </a: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2400" b="0" dirty="0">
                    <a:latin typeface="Times New Roman" panose="02020603050405020304" pitchFamily="18" charset="0"/>
                  </a:rPr>
                  <a:t>使集合的總和為最大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</a:t>
                </a:r>
                <a:r>
                  <a:rPr lang="zh-TW" altLang="en-US" sz="2400" dirty="0">
                    <a:sym typeface="Wingdings" panose="05000000000000000000" pitchFamily="2" charset="2"/>
                  </a:rPr>
                  <a:t> </a:t>
                </a:r>
                <a:r>
                  <a:rPr lang="zh-TW" altLang="en-US" sz="2400" b="0" dirty="0">
                    <a:latin typeface="Times New Roman" panose="02020603050405020304" pitchFamily="18" charset="0"/>
                  </a:rPr>
                  <a:t>該集合為</a:t>
                </a:r>
                <a:r>
                  <a:rPr lang="en-US" altLang="zh-TW" sz="2400" b="0" dirty="0">
                    <a:latin typeface="Times New Roman" panose="02020603050405020304" pitchFamily="18" charset="0"/>
                  </a:rPr>
                  <a:t>N</a:t>
                </a:r>
                <a:r>
                  <a:rPr lang="zh-TW" altLang="en-US" sz="2400" b="0" dirty="0">
                    <a:latin typeface="Times New Roman" panose="02020603050405020304" pitchFamily="18" charset="0"/>
                  </a:rPr>
                  <a:t>之</a:t>
                </a:r>
                <a:r>
                  <a:rPr lang="zh-TW" altLang="en-US" sz="2400" b="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所有因數</a:t>
                </a:r>
                <a:endParaRPr lang="en-US" altLang="zh-TW" sz="2400" b="0" dirty="0">
                  <a:solidFill>
                    <a:srgbClr val="0070C0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原始題意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: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給定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N (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1&lt;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&lt;20000001)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，求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2~N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的所有因數總和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7C96FC8D-1132-4027-B1A5-05406B051A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404515"/>
                <a:ext cx="7772400" cy="5472757"/>
              </a:xfrm>
              <a:blipFill>
                <a:blip r:embed="rId2"/>
                <a:stretch>
                  <a:fillRect l="-125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7DF69D2-AB67-4532-B6E2-736C4D617353}"/>
              </a:ext>
            </a:extLst>
          </p:cNvPr>
          <p:cNvSpPr/>
          <p:nvPr/>
        </p:nvSpPr>
        <p:spPr>
          <a:xfrm>
            <a:off x="827584" y="278092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(1, 3)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(1, 2, 4)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5: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(1, 5)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6: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(1, 2, 3, 6)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1, 7) 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8: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(1, 2, 4, 8)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9: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(1, 3, 9) 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(1, 2, 5, 10) </a:t>
            </a:r>
            <a:endParaRPr lang="zh-TW" altLang="en-US" dirty="0"/>
          </a:p>
        </p:txBody>
      </p:sp>
      <p:sp>
        <p:nvSpPr>
          <p:cNvPr id="4" name="右大括弧 3">
            <a:extLst>
              <a:ext uri="{FF2B5EF4-FFF2-40B4-BE49-F238E27FC236}">
                <a16:creationId xmlns:a16="http://schemas.microsoft.com/office/drawing/2014/main" id="{A9D2540B-5B7D-4D50-A39E-774735DF3C4D}"/>
              </a:ext>
            </a:extLst>
          </p:cNvPr>
          <p:cNvSpPr/>
          <p:nvPr/>
        </p:nvSpPr>
        <p:spPr bwMode="auto">
          <a:xfrm>
            <a:off x="3419872" y="2996952"/>
            <a:ext cx="1008112" cy="3040308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A8BA804-2B27-4F59-99F4-73AB7F414FD6}"/>
              </a:ext>
            </a:extLst>
          </p:cNvPr>
          <p:cNvSpPr/>
          <p:nvPr/>
        </p:nvSpPr>
        <p:spPr>
          <a:xfrm>
            <a:off x="4932040" y="3717032"/>
            <a:ext cx="3166120" cy="1422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</a:t>
            </a:r>
            <a:r>
              <a:rPr lang="zh-TW" altLang="en-US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求出</a:t>
            </a:r>
            <a:r>
              <a:rPr lang="en-US" altLang="zh-TW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2~N</a:t>
            </a:r>
            <a:r>
              <a:rPr lang="zh-TW" altLang="en-US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的因數</a:t>
            </a:r>
            <a:endParaRPr lang="en-US" altLang="zh-TW" sz="20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</a:t>
            </a:r>
            <a:r>
              <a:rPr lang="zh-TW" altLang="en-US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將這些數全部加總</a:t>
            </a:r>
            <a:endParaRPr lang="en-US" altLang="zh-TW" sz="20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#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不太可能一個一個找因數</a:t>
            </a:r>
            <a:endParaRPr lang="zh-TW" altLang="en-US" sz="2000" dirty="0">
              <a:solidFill>
                <a:srgbClr val="0070C0"/>
              </a:solidFill>
              <a:latin typeface="Times New Roman" panose="02020603050405020304" pitchFamily="18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09460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96FC8D-1132-4027-B1A5-05406B051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404515"/>
            <a:ext cx="7772400" cy="547275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</a:t>
            </a:r>
            <a: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(2)</a:t>
            </a: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en-US" sz="2400" b="0" dirty="0">
                <a:latin typeface="Times New Roman" panose="02020603050405020304" pitchFamily="18" charset="0"/>
              </a:rPr>
              <a:t>觀察因數出現次數 </a:t>
            </a:r>
            <a:r>
              <a:rPr lang="en-US" altLang="zh-TW" sz="2400" b="0" dirty="0">
                <a:latin typeface="Times New Roman" panose="02020603050405020304" pitchFamily="18" charset="0"/>
              </a:rPr>
              <a:t>(N=10)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7DF69D2-AB67-4532-B6E2-736C4D617353}"/>
              </a:ext>
            </a:extLst>
          </p:cNvPr>
          <p:cNvSpPr/>
          <p:nvPr/>
        </p:nvSpPr>
        <p:spPr>
          <a:xfrm>
            <a:off x="827584" y="1806952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(1, 3)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(1, 2, 4)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5: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(1, 5)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6: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(1, 2, 3, 6)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1, 7) 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8: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(1, 2, 4, 8)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9: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(1, 3, 9) </a:t>
            </a:r>
          </a:p>
          <a:p>
            <a:pPr marL="0" indent="0" eaLnBrk="1" hangingPunct="1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10: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(1, 2, 5, 10) </a:t>
            </a:r>
            <a:endParaRPr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0E457B4-D44C-4A4F-A563-2A4D76D39CF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07904" y="1688098"/>
          <a:ext cx="396044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1835">
                  <a:extLst>
                    <a:ext uri="{9D8B030D-6E8A-4147-A177-3AD203B41FA5}">
                      <a16:colId xmlns:a16="http://schemas.microsoft.com/office/drawing/2014/main" val="3681695769"/>
                    </a:ext>
                  </a:extLst>
                </a:gridCol>
                <a:gridCol w="1078385">
                  <a:extLst>
                    <a:ext uri="{9D8B030D-6E8A-4147-A177-3AD203B41FA5}">
                      <a16:colId xmlns:a16="http://schemas.microsoft.com/office/drawing/2014/main" val="3150630096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20013557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因數</a:t>
                      </a:r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(f)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次數</a:t>
                      </a:r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(t)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次數關係</a:t>
                      </a:r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(t=N/f)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011634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619962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42319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33801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09519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358493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7855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=10/7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936007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=10/8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75321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=10/9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07088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=10/10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75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2698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96FC8D-1132-4027-B1A5-05406B051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348481"/>
            <a:ext cx="7772400" cy="446464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</a:t>
            </a:r>
            <a: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(2)</a:t>
            </a: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en-US" sz="2400" b="0" dirty="0">
                <a:latin typeface="Times New Roman" panose="02020603050405020304" pitchFamily="18" charset="0"/>
              </a:rPr>
              <a:t>對於</a:t>
            </a:r>
            <a:r>
              <a:rPr lang="en-US" altLang="zh-TW" sz="2400" b="0" dirty="0">
                <a:latin typeface="Times New Roman" panose="02020603050405020304" pitchFamily="18" charset="0"/>
              </a:rPr>
              <a:t>N</a:t>
            </a:r>
            <a:r>
              <a:rPr lang="zh-TW" altLang="en-US" sz="2400" b="0" dirty="0">
                <a:latin typeface="Times New Roman" panose="02020603050405020304" pitchFamily="18" charset="0"/>
              </a:rPr>
              <a:t>，依 </a:t>
            </a:r>
            <a:r>
              <a:rPr lang="en-US" altLang="zh-TW" sz="2400" b="0" dirty="0">
                <a:latin typeface="Times New Roman" panose="02020603050405020304" pitchFamily="18" charset="0"/>
              </a:rPr>
              <a:t>1~N</a:t>
            </a:r>
            <a:r>
              <a:rPr lang="zh-TW" altLang="en-US" sz="2400" b="0" dirty="0">
                <a:latin typeface="Times New Roman" panose="02020603050405020304" pitchFamily="18" charset="0"/>
              </a:rPr>
              <a:t> 次數關係計算最終答案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以</a:t>
            </a:r>
            <a:r>
              <a:rPr lang="en-US" altLang="zh-TW" sz="2400" dirty="0">
                <a:latin typeface="Times New Roman" panose="02020603050405020304" pitchFamily="18" charset="0"/>
              </a:rPr>
              <a:t>10</a:t>
            </a:r>
            <a:r>
              <a:rPr lang="zh-TW" altLang="en-US" sz="2400" dirty="0">
                <a:latin typeface="Times New Roman" panose="02020603050405020304" pitchFamily="18" charset="0"/>
              </a:rPr>
              <a:t>為例</a:t>
            </a:r>
            <a:r>
              <a:rPr lang="en-US" altLang="zh-TW" sz="240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0E457B4-D44C-4A4F-A563-2A4D76D39CF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98586" y="1648395"/>
          <a:ext cx="198022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1835">
                  <a:extLst>
                    <a:ext uri="{9D8B030D-6E8A-4147-A177-3AD203B41FA5}">
                      <a16:colId xmlns:a16="http://schemas.microsoft.com/office/drawing/2014/main" val="3681695769"/>
                    </a:ext>
                  </a:extLst>
                </a:gridCol>
                <a:gridCol w="1078385">
                  <a:extLst>
                    <a:ext uri="{9D8B030D-6E8A-4147-A177-3AD203B41FA5}">
                      <a16:colId xmlns:a16="http://schemas.microsoft.com/office/drawing/2014/main" val="3150630096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因數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(f)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次數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(t)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011634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61996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423194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338016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09519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358493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7855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936007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7532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0708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75083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CF11F1DC-7782-41F4-BDB2-820BFB594DBA}"/>
              </a:ext>
            </a:extLst>
          </p:cNvPr>
          <p:cNvSpPr/>
          <p:nvPr/>
        </p:nvSpPr>
        <p:spPr>
          <a:xfrm>
            <a:off x="539552" y="2060848"/>
            <a:ext cx="6096541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en-US" dirty="0">
                <a:latin typeface="Times New Roman" panose="02020603050405020304" pitchFamily="18" charset="0"/>
                <a:ea typeface="+mn-ea"/>
              </a:rPr>
              <a:t>總和 </a:t>
            </a:r>
            <a:endParaRPr lang="en-US" altLang="zh-TW" dirty="0">
              <a:latin typeface="Times New Roman" panose="02020603050405020304" pitchFamily="18" charset="0"/>
              <a:ea typeface="+mn-ea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ea typeface="+mn-ea"/>
              </a:rPr>
              <a:t>=  1 * (</a:t>
            </a:r>
            <a:r>
              <a:rPr lang="en-US" altLang="zh-TW" dirty="0">
                <a:latin typeface="Times New Roman" panose="02020603050405020304" pitchFamily="18" charset="0"/>
              </a:rPr>
              <a:t>10/1) + 2 * (10/2)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+  3 * (10/3) + 4 * (10/4)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+  …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+  9 * (10/9) + 10 * (10/10)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-1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TW" dirty="0">
              <a:latin typeface="Times New Roman" panose="02020603050405020304" pitchFamily="18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=</a:t>
            </a:r>
            <a:r>
              <a:rPr lang="zh-TW" altLang="en-US" dirty="0">
                <a:latin typeface="Times New Roman" panose="02020603050405020304" pitchFamily="18" charset="0"/>
              </a:rPr>
              <a:t>  </a:t>
            </a:r>
            <a:r>
              <a:rPr lang="en-US" altLang="zh-TW" dirty="0">
                <a:latin typeface="Times New Roman" panose="02020603050405020304" pitchFamily="18" charset="0"/>
              </a:rPr>
              <a:t>10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10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9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8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10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6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7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8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9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+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10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-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=</a:t>
            </a:r>
            <a:r>
              <a:rPr lang="zh-TW" altLang="en-US" dirty="0">
                <a:latin typeface="Times New Roman" panose="02020603050405020304" pitchFamily="18" charset="0"/>
              </a:rPr>
              <a:t>  </a:t>
            </a:r>
            <a:r>
              <a:rPr lang="en-US" altLang="zh-TW" dirty="0">
                <a:latin typeface="Times New Roman" panose="02020603050405020304" pitchFamily="18" charset="0"/>
              </a:rPr>
              <a:t>86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TW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102B8E0-DC60-42B1-9490-89E6DB270E6B}"/>
                  </a:ext>
                </a:extLst>
              </p:cNvPr>
              <p:cNvSpPr/>
              <p:nvPr/>
            </p:nvSpPr>
            <p:spPr>
              <a:xfrm>
                <a:off x="539552" y="5139549"/>
                <a:ext cx="6902896" cy="990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lnSpc>
                    <a:spcPct val="150000"/>
                  </a:lnSpc>
                  <a:buNone/>
                  <a:defRPr/>
                </a:pP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#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題目問從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2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~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之和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 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最後要扣掉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N=1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的結果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: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1</a:t>
                </a:r>
              </a:p>
              <a:p>
                <a:pPr marL="0" indent="0" eaLnBrk="1" hangingPunct="1">
                  <a:lnSpc>
                    <a:spcPct val="150000"/>
                  </a:lnSpc>
                  <a:buNone/>
                  <a:defRPr/>
                </a:pP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#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每筆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N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可達</a:t>
                </a:r>
                <a14:m>
                  <m:oMath xmlns:m="http://schemas.openxmlformats.org/officeDocument/2006/math">
                    <m:r>
                      <a:rPr lang="zh-TW" alt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 </m:t>
                    </m:r>
                    <m:r>
                      <a:rPr lang="en-US" altLang="zh-TW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2</m:t>
                    </m:r>
                    <m:r>
                      <a:rPr lang="zh-TW" altLang="en-US" sz="20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∗</m:t>
                    </m:r>
                    <m:sSup>
                      <m:sSupPr>
                        <m:ctrlPr>
                          <a:rPr lang="en-US" altLang="zh-TW" sz="20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zh-TW" sz="20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  <m:t>1</m:t>
                        </m:r>
                        <m:r>
                          <a:rPr lang="en-US" altLang="zh-TW" sz="20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  <m:t>0</m:t>
                        </m:r>
                      </m:e>
                      <m:sup>
                        <m:r>
                          <a:rPr lang="en-US" altLang="zh-TW" sz="20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  <m:t>7</m:t>
                        </m:r>
                      </m:sup>
                    </m:sSup>
                    <m:r>
                      <a:rPr lang="zh-TW" alt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，</m:t>
                    </m:r>
                    <m:r>
                      <a:rPr lang="zh-TW" altLang="en-US" sz="20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需要</m:t>
                    </m:r>
                    <m:r>
                      <m:rPr>
                        <m:sty m:val="p"/>
                      </m:rPr>
                      <a:rPr lang="en-US" altLang="zh-TW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0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TW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N</m:t>
                    </m:r>
                    <m:r>
                      <a:rPr lang="en-US" altLang="zh-TW" sz="20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)</m:t>
                    </m:r>
                    <m:r>
                      <a:rPr lang="zh-TW" alt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，</m:t>
                    </m:r>
                  </m:oMath>
                </a14:m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還是會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sym typeface="Wingdings" panose="05000000000000000000" pitchFamily="2" charset="2"/>
                  </a:rPr>
                  <a:t>TLE</a:t>
                </a:r>
                <a:endPara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102B8E0-DC60-42B1-9490-89E6DB270E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139549"/>
                <a:ext cx="6902896" cy="990464"/>
              </a:xfrm>
              <a:prstGeom prst="rect">
                <a:avLst/>
              </a:prstGeom>
              <a:blipFill rotWithShape="0">
                <a:blip r:embed="rId2"/>
                <a:stretch>
                  <a:fillRect l="-972" b="-67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89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96FC8D-1132-4027-B1A5-05406B051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24977"/>
            <a:ext cx="7772400" cy="446464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</a:t>
            </a:r>
            <a: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(3)</a:t>
            </a: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400" b="0" dirty="0">
                <a:latin typeface="Times New Roman" panose="02020603050405020304" pitchFamily="18" charset="0"/>
              </a:rPr>
              <a:t>觀察</a:t>
            </a:r>
            <a:r>
              <a:rPr lang="en-US" altLang="zh-TW" sz="2400" b="0" dirty="0">
                <a:latin typeface="Times New Roman" panose="02020603050405020304" pitchFamily="18" charset="0"/>
              </a:rPr>
              <a:t>:</a:t>
            </a:r>
            <a:r>
              <a:rPr lang="zh-TW" altLang="en-US" sz="2400" b="0" dirty="0">
                <a:latin typeface="Times New Roman" panose="02020603050405020304" pitchFamily="18" charset="0"/>
              </a:rPr>
              <a:t> 出現次數會</a:t>
            </a:r>
            <a:r>
              <a:rPr lang="zh-TW" altLang="en-US" sz="2400" dirty="0">
                <a:latin typeface="Times New Roman" panose="02020603050405020304" pitchFamily="18" charset="0"/>
              </a:rPr>
              <a:t>遞減，而且連續因數的次數可能都一樣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目標</a:t>
            </a:r>
            <a:r>
              <a:rPr lang="en-US" altLang="zh-TW" sz="2400" dirty="0">
                <a:latin typeface="Times New Roman" panose="02020603050405020304" pitchFamily="18" charset="0"/>
              </a:rPr>
              <a:t>:</a:t>
            </a:r>
            <a:r>
              <a:rPr lang="zh-TW" altLang="en-US" sz="2400" dirty="0">
                <a:latin typeface="Times New Roman" panose="02020603050405020304" pitchFamily="18" charset="0"/>
              </a:rPr>
              <a:t> 次數相同的因數一起算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102B8E0-DC60-42B1-9490-89E6DB270E6B}"/>
                  </a:ext>
                </a:extLst>
              </p:cNvPr>
              <p:cNvSpPr/>
              <p:nvPr/>
            </p:nvSpPr>
            <p:spPr>
              <a:xfrm>
                <a:off x="707232" y="5349362"/>
                <a:ext cx="7211044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#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右區間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14:m>
                  <m:oMath xmlns:m="http://schemas.openxmlformats.org/officeDocument/2006/math">
                    <m:r>
                      <a:rPr lang="en-US" altLang="zh-TW" sz="20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∵</m:t>
                    </m:r>
                  </m:oMath>
                </a14:m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10/6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10/7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10/8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10/9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10/10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=1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(in code)</a:t>
                </a:r>
              </a:p>
              <a:p>
                <a:pPr marL="0" indent="0" eaLnBrk="1" hangingPunct="1">
                  <a:buNone/>
                  <a:defRPr/>
                </a:pPr>
                <a14:m>
                  <m:oMath xmlns:m="http://schemas.openxmlformats.org/officeDocument/2006/math">
                    <m:r>
                      <a:rPr lang="en-US" altLang="zh-TW" sz="20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∴</m:t>
                    </m:r>
                    <m:r>
                      <a:rPr lang="zh-TW" alt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當</m:t>
                    </m:r>
                  </m:oMath>
                </a14:m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10/1, </a:t>
                </a:r>
                <a:r>
                  <a:rPr lang="zh-TW" alt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可以得到最大的因數</a:t>
                </a:r>
                <a:r>
                  <a:rPr lang="en-US" altLang="zh-TW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10</a:t>
                </a: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102B8E0-DC60-42B1-9490-89E6DB270E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32" y="5349362"/>
                <a:ext cx="7211044" cy="1015663"/>
              </a:xfrm>
              <a:prstGeom prst="rect">
                <a:avLst/>
              </a:prstGeom>
              <a:blipFill>
                <a:blip r:embed="rId2"/>
                <a:stretch>
                  <a:fillRect l="-845" t="-3614" b="-10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04845B4-B86C-4068-9E35-D879DC59308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96236" y="1533751"/>
          <a:ext cx="198022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1835">
                  <a:extLst>
                    <a:ext uri="{9D8B030D-6E8A-4147-A177-3AD203B41FA5}">
                      <a16:colId xmlns:a16="http://schemas.microsoft.com/office/drawing/2014/main" val="3681695769"/>
                    </a:ext>
                  </a:extLst>
                </a:gridCol>
                <a:gridCol w="1078385">
                  <a:extLst>
                    <a:ext uri="{9D8B030D-6E8A-4147-A177-3AD203B41FA5}">
                      <a16:colId xmlns:a16="http://schemas.microsoft.com/office/drawing/2014/main" val="3150630096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因數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(f)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次數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(t)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011634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61996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423194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338016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09519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358493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7855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936007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7532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0708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7508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CDBD50DA-1EE2-4343-B2C1-17901E58FD2F}"/>
                  </a:ext>
                </a:extLst>
              </p:cNvPr>
              <p:cNvSpPr/>
              <p:nvPr/>
            </p:nvSpPr>
            <p:spPr>
              <a:xfrm>
                <a:off x="680517" y="2140664"/>
                <a:ext cx="5614392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r 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= 0 </a:t>
                </a:r>
              </a:p>
              <a:p>
                <a:pPr marL="0" indent="0" eaLnBrk="1" hangingPunct="1">
                  <a:buNone/>
                  <a:defRPr/>
                </a:pPr>
                <a:endParaRPr lang="en-US" altLang="zh-TW" dirty="0"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每次 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{</a:t>
                </a:r>
              </a:p>
              <a:p>
                <a:pPr>
                  <a:defRPr/>
                </a:pPr>
                <a:r>
                  <a:rPr lang="en-US" altLang="zh-TW" b="0" dirty="0"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dirty="0"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b="0" i="1" dirty="0"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+mn-ea"/>
                      </a:rPr>
                      <m:t>}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dirty="0"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CDBD50DA-1EE2-4343-B2C1-17901E58FD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17" y="2140664"/>
                <a:ext cx="5614392" cy="3046988"/>
              </a:xfrm>
              <a:prstGeom prst="rect">
                <a:avLst/>
              </a:prstGeom>
              <a:blipFill>
                <a:blip r:embed="rId3"/>
                <a:stretch>
                  <a:fillRect l="-1737" t="-1600" r="-3366" b="-2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E699E2F2-A3B1-48D0-83EF-8E61417D0160}"/>
              </a:ext>
            </a:extLst>
          </p:cNvPr>
          <p:cNvSpPr/>
          <p:nvPr/>
        </p:nvSpPr>
        <p:spPr>
          <a:xfrm>
            <a:off x="2123728" y="3245872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第一次因數左區間從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18F3F7A-5B7E-4A06-95BD-E64EE2B162E1}"/>
              </a:ext>
            </a:extLst>
          </p:cNvPr>
          <p:cNvSpPr/>
          <p:nvPr/>
        </p:nvSpPr>
        <p:spPr bwMode="auto">
          <a:xfrm>
            <a:off x="7989211" y="3026324"/>
            <a:ext cx="288032" cy="64807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7BBE964-5F8E-4DD2-B05D-0A8E77823EE8}"/>
              </a:ext>
            </a:extLst>
          </p:cNvPr>
          <p:cNvSpPr/>
          <p:nvPr/>
        </p:nvSpPr>
        <p:spPr bwMode="auto">
          <a:xfrm>
            <a:off x="7977354" y="3787918"/>
            <a:ext cx="288032" cy="168667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76E7453-387D-4815-AE37-B4E30400661E}"/>
              </a:ext>
            </a:extLst>
          </p:cNvPr>
          <p:cNvSpPr/>
          <p:nvPr/>
        </p:nvSpPr>
        <p:spPr>
          <a:xfrm>
            <a:off x="1763688" y="2152492"/>
            <a:ext cx="2278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因數的左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, 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右區間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05ABA28-8E5D-4F47-9B68-0D0D604A7632}"/>
              </a:ext>
            </a:extLst>
          </p:cNvPr>
          <p:cNvSpPr/>
          <p:nvPr/>
        </p:nvSpPr>
        <p:spPr>
          <a:xfrm>
            <a:off x="3294476" y="4736787"/>
            <a:ext cx="2032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TW" altLang="en-US" sz="2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左區間</a:t>
            </a:r>
            <a:r>
              <a:rPr lang="en-US" altLang="zh-TW" sz="2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~</a:t>
            </a:r>
            <a:r>
              <a:rPr lang="zh-TW" altLang="en-US" sz="2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右區間</a:t>
            </a:r>
            <a:r>
              <a:rPr lang="en-US" altLang="zh-TW" sz="2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892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8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表格 15">
                <a:extLst>
                  <a:ext uri="{FF2B5EF4-FFF2-40B4-BE49-F238E27FC236}">
                    <a16:creationId xmlns:a16="http://schemas.microsoft.com/office/drawing/2014/main" id="{315D7E36-4774-49F6-8C96-5218D9DABA83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表格 15">
                <a:extLst>
                  <a:ext uri="{FF2B5EF4-FFF2-40B4-BE49-F238E27FC236}">
                    <a16:creationId xmlns:a16="http://schemas.microsoft.com/office/drawing/2014/main" id="{315D7E36-4774-49F6-8C96-5218D9DABA8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5526426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50296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9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D5B529E7-94CA-4177-9F16-814170CFDD6C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D5B529E7-94CA-4177-9F16-814170CFDD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0400085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03203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10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289615B7-1BC1-44FE-9249-E2416564AF92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289615B7-1BC1-44FE-9249-E2416564AF9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0431619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06850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11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格 9">
                <a:extLst>
                  <a:ext uri="{FF2B5EF4-FFF2-40B4-BE49-F238E27FC236}">
                    <a16:creationId xmlns:a16="http://schemas.microsoft.com/office/drawing/2014/main" id="{84F13316-E2DE-4AD5-89D1-C5AF4067BE38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格 9">
                <a:extLst>
                  <a:ext uri="{FF2B5EF4-FFF2-40B4-BE49-F238E27FC236}">
                    <a16:creationId xmlns:a16="http://schemas.microsoft.com/office/drawing/2014/main" id="{84F13316-E2DE-4AD5-89D1-C5AF4067BE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597752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61573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12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E2F3A811-9C58-4618-B875-C9D46D92D54B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E2F3A811-9C58-4618-B875-C9D46D92D54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7429039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85746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13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FBBBCF3-6784-427B-A4E3-67A395C550AA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FBBBCF3-6784-427B-A4E3-67A395C550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569230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3389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14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FBBBCF3-6784-427B-A4E3-67A395C550AA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FBBBCF3-6784-427B-A4E3-67A395C550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2448374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9526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15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FBBBCF3-6784-427B-A4E3-67A395C550AA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47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FBBBCF3-6784-427B-A4E3-67A395C550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2164128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47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3E2F1C87-C035-4D5C-AC19-9306F473ED54}"/>
              </a:ext>
            </a:extLst>
          </p:cNvPr>
          <p:cNvSpPr/>
          <p:nvPr/>
        </p:nvSpPr>
        <p:spPr>
          <a:xfrm>
            <a:off x="2200207" y="5079134"/>
            <a:ext cx="4123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kern="0" dirty="0">
                <a:latin typeface="Times New Roman" panose="02020603050405020304" pitchFamily="18" charset="0"/>
                <a:ea typeface="+mn-ea"/>
              </a:rPr>
              <a:t>總和 </a:t>
            </a:r>
            <a:r>
              <a:rPr lang="en-US" altLang="zh-TW" kern="0" dirty="0">
                <a:latin typeface="Times New Roman" panose="02020603050405020304" pitchFamily="18" charset="0"/>
                <a:ea typeface="+mn-ea"/>
              </a:rPr>
              <a:t>=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2</a:t>
            </a:r>
            <a:r>
              <a:rPr lang="zh-TW" altLang="en-US" dirty="0">
                <a:latin typeface="Times New Roman" panose="02020603050405020304" pitchFamily="18" charset="0"/>
              </a:rPr>
              <a:t> * </a:t>
            </a:r>
            <a:r>
              <a:rPr lang="en-US" altLang="zh-TW" dirty="0">
                <a:latin typeface="Times New Roman" panose="02020603050405020304" pitchFamily="18" charset="0"/>
              </a:rPr>
              <a:t>[(4+5)</a:t>
            </a:r>
            <a:r>
              <a:rPr lang="zh-TW" altLang="en-US" dirty="0">
                <a:latin typeface="Times New Roman" panose="02020603050405020304" pitchFamily="18" charset="0"/>
              </a:rPr>
              <a:t> * </a:t>
            </a:r>
            <a:r>
              <a:rPr lang="en-US" altLang="zh-TW" dirty="0">
                <a:latin typeface="Times New Roman" panose="02020603050405020304" pitchFamily="18" charset="0"/>
              </a:rPr>
              <a:t>2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/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2]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=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18</a:t>
            </a:r>
            <a:r>
              <a:rPr lang="zh-TW" altLang="en-US" dirty="0">
                <a:latin typeface="Times New Roman" panose="02020603050405020304" pitchFamily="18" charset="0"/>
              </a:rPr>
              <a:t>  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DEFC79ED-E9B9-4297-8E2C-5A9C28D415CF}"/>
                  </a:ext>
                </a:extLst>
              </p:cNvPr>
              <p:cNvSpPr/>
              <p:nvPr/>
            </p:nvSpPr>
            <p:spPr>
              <a:xfrm>
                <a:off x="3707904" y="4869160"/>
                <a:ext cx="15841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ctr" eaLnBrk="1" hangingPunct="1">
                  <a:buNone/>
                  <a:defRPr/>
                </a:pPr>
                <a14:m>
                  <m:oMath xmlns:m="http://schemas.openxmlformats.org/officeDocument/2006/math">
                    <m:r>
                      <a:rPr lang="zh-TW" altLang="en-US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梯形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公式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DEFC79ED-E9B9-4297-8E2C-5A9C28D415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869160"/>
                <a:ext cx="1584176" cy="369332"/>
              </a:xfrm>
              <a:prstGeom prst="rect">
                <a:avLst/>
              </a:prstGeom>
              <a:blipFill>
                <a:blip r:embed="rId4"/>
                <a:stretch>
                  <a:fillRect t="-8333" b="-28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65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C5A1F2E4-D5F8-4AC3-8A71-1586928FFB67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623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endParaRPr lang="en-US" altLang="zh-TW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400" kern="0" dirty="0">
                <a:latin typeface="Times New Roman" panose="02020603050405020304" pitchFamily="18" charset="0"/>
              </a:rPr>
              <a:t>最後結果</a:t>
            </a:r>
            <a:r>
              <a:rPr lang="en-US" altLang="zh-TW" sz="2400" kern="0" dirty="0">
                <a:latin typeface="Times New Roman" panose="02020603050405020304" pitchFamily="18" charset="0"/>
              </a:rPr>
              <a:t>: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TW" sz="2400" kern="0" dirty="0">
                <a:latin typeface="Times New Roman" panose="02020603050405020304" pitchFamily="18" charset="0"/>
              </a:rPr>
              <a:t>87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TW" sz="2400" kern="0" dirty="0">
                <a:latin typeface="Times New Roman" panose="02020603050405020304" pitchFamily="18" charset="0"/>
              </a:rPr>
              <a:t>–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TW" sz="2400" kern="0" dirty="0">
                <a:latin typeface="Times New Roman" panose="02020603050405020304" pitchFamily="18" charset="0"/>
              </a:rPr>
              <a:t>1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TW" sz="2400" kern="0" dirty="0">
                <a:latin typeface="Times New Roman" panose="02020603050405020304" pitchFamily="18" charset="0"/>
              </a:rPr>
              <a:t>=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TW" sz="2400" kern="0" dirty="0">
                <a:latin typeface="Times New Roman" panose="02020603050405020304" pitchFamily="18" charset="0"/>
              </a:rPr>
              <a:t>86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TW" sz="2400" kern="0" dirty="0">
                <a:latin typeface="Times New Roman" panose="02020603050405020304" pitchFamily="18" charset="0"/>
              </a:rPr>
              <a:t>(</a:t>
            </a:r>
            <a:r>
              <a:rPr lang="zh-TW" altLang="en-US" sz="2400" kern="0" dirty="0">
                <a:latin typeface="Times New Roman" panose="02020603050405020304" pitchFamily="18" charset="0"/>
              </a:rPr>
              <a:t>扣掉</a:t>
            </a:r>
            <a:r>
              <a:rPr lang="en-US" altLang="zh-TW" sz="2400" kern="0" dirty="0">
                <a:latin typeface="Times New Roman" panose="02020603050405020304" pitchFamily="18" charset="0"/>
              </a:rPr>
              <a:t>N=1</a:t>
            </a:r>
            <a:r>
              <a:rPr lang="zh-TW" altLang="en-US" sz="2400" kern="0" dirty="0">
                <a:latin typeface="Times New Roman" panose="02020603050405020304" pitchFamily="18" charset="0"/>
              </a:rPr>
              <a:t>的情況</a:t>
            </a:r>
            <a:r>
              <a:rPr lang="en-US" altLang="zh-TW" sz="2400" kern="0" dirty="0">
                <a:latin typeface="Times New Roman" panose="02020603050405020304" pitchFamily="18" charset="0"/>
              </a:rPr>
              <a:t>)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16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/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buNone/>
                  <a:defRPr/>
                </a:pP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>
                  <a:defRPr/>
                </a:pPr>
                <a:r>
                  <a:rPr lang="en-US" altLang="zh-TW" sz="1800" b="0" dirty="0">
                    <a:solidFill>
                      <a:srgbClr val="0070C0"/>
                    </a:solidFill>
                    <a:ea typeface="+mn-ea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= r+1 </a:t>
                </a:r>
              </a:p>
              <a:p>
                <a:pPr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計算因數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1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的次數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t = N/</a:t>
                </a:r>
                <a14:m>
                  <m:oMath xmlns:m="http://schemas.openxmlformats.org/officeDocument/2006/math">
                    <m:r>
                      <a:rPr lang="en-US" altLang="zh-TW" sz="18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計算相同次數的因數右區間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=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N/t</a:t>
                </a:r>
                <a:endParaRPr lang="en-US" altLang="zh-TW" sz="1800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   加總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所有因數 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+(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𝑙</m:t>
                    </m:r>
                  </m:oMath>
                </a14:m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+1)+…+r] *</a:t>
                </a:r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次數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(t)</a:t>
                </a:r>
              </a:p>
              <a:p>
                <a:pPr marL="0" indent="0" eaLnBrk="1" hangingPunct="1">
                  <a:buNone/>
                  <a:defRPr/>
                </a:pP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259416-5BA4-4A22-8B59-5A6EB32D9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48655"/>
                <a:ext cx="467828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FBBBCF3-6784-427B-A4E3-67A395C550AA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因數左區間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oMath>
                          </a14:m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47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87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FBBBCF3-6784-427B-A4E3-67A395C550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3132320"/>
                  </p:ext>
                </p:extLst>
              </p:nvPr>
            </p:nvGraphicFramePr>
            <p:xfrm>
              <a:off x="702000" y="2028691"/>
              <a:ext cx="774000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3238365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1770351413"/>
                        </a:ext>
                      </a:extLst>
                    </a:gridCol>
                    <a:gridCol w="1980000">
                      <a:extLst>
                        <a:ext uri="{9D8B030D-6E8A-4147-A177-3AD203B41FA5}">
                          <a16:colId xmlns:a16="http://schemas.microsoft.com/office/drawing/2014/main" val="3699120827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1833752274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7602548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出現次數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(t)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2923" t="-7692" r="-218769" b="-6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因數右區間</a:t>
                          </a:r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(r)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總和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累積總和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901163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51862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761996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542319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33801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47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9519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87</a:t>
                          </a:r>
                          <a:endParaRPr lang="zh-TW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58493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3E2F1C87-C035-4D5C-AC19-9306F473ED54}"/>
              </a:ext>
            </a:extLst>
          </p:cNvPr>
          <p:cNvSpPr/>
          <p:nvPr/>
        </p:nvSpPr>
        <p:spPr>
          <a:xfrm>
            <a:off x="2200207" y="5079134"/>
            <a:ext cx="4277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kern="0" dirty="0">
                <a:latin typeface="Times New Roman" panose="02020603050405020304" pitchFamily="18" charset="0"/>
                <a:ea typeface="+mn-ea"/>
              </a:rPr>
              <a:t>總和 </a:t>
            </a:r>
            <a:r>
              <a:rPr lang="en-US" altLang="zh-TW" kern="0" dirty="0">
                <a:latin typeface="Times New Roman" panose="02020603050405020304" pitchFamily="18" charset="0"/>
                <a:ea typeface="+mn-ea"/>
              </a:rPr>
              <a:t>=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1</a:t>
            </a:r>
            <a:r>
              <a:rPr lang="zh-TW" altLang="en-US" dirty="0">
                <a:latin typeface="Times New Roman" panose="02020603050405020304" pitchFamily="18" charset="0"/>
              </a:rPr>
              <a:t> * </a:t>
            </a:r>
            <a:r>
              <a:rPr lang="en-US" altLang="zh-TW" dirty="0">
                <a:latin typeface="Times New Roman" panose="02020603050405020304" pitchFamily="18" charset="0"/>
              </a:rPr>
              <a:t>[(6+10)</a:t>
            </a:r>
            <a:r>
              <a:rPr lang="zh-TW" altLang="en-US" dirty="0">
                <a:latin typeface="Times New Roman" panose="02020603050405020304" pitchFamily="18" charset="0"/>
              </a:rPr>
              <a:t> * </a:t>
            </a:r>
            <a:r>
              <a:rPr lang="en-US" altLang="zh-TW" dirty="0">
                <a:latin typeface="Times New Roman" panose="02020603050405020304" pitchFamily="18" charset="0"/>
              </a:rPr>
              <a:t>5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/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2]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=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40</a:t>
            </a:r>
            <a:r>
              <a:rPr lang="zh-TW" altLang="en-US" dirty="0">
                <a:latin typeface="Times New Roman" panose="02020603050405020304" pitchFamily="18" charset="0"/>
              </a:rPr>
              <a:t>  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DEFC79ED-E9B9-4297-8E2C-5A9C28D415CF}"/>
                  </a:ext>
                </a:extLst>
              </p:cNvPr>
              <p:cNvSpPr/>
              <p:nvPr/>
            </p:nvSpPr>
            <p:spPr>
              <a:xfrm>
                <a:off x="3707904" y="4869160"/>
                <a:ext cx="15841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ctr" eaLnBrk="1" hangingPunct="1">
                  <a:buNone/>
                  <a:defRPr/>
                </a:pPr>
                <a14:m>
                  <m:oMath xmlns:m="http://schemas.openxmlformats.org/officeDocument/2006/math">
                    <m:r>
                      <a:rPr lang="zh-TW" altLang="en-US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梯形</m:t>
                    </m:r>
                  </m:oMath>
                </a14:m>
                <a:r>
                  <a:rPr lang="zh-TW" altLang="en-US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公式</a:t>
                </a:r>
                <a:r>
                  <a:rPr lang="en-US" altLang="zh-TW" sz="18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 </a:t>
                </a:r>
                <a:endParaRPr lang="zh-TW" altLang="en-US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DEFC79ED-E9B9-4297-8E2C-5A9C28D415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869160"/>
                <a:ext cx="1584176" cy="369332"/>
              </a:xfrm>
              <a:prstGeom prst="rect">
                <a:avLst/>
              </a:prstGeom>
              <a:blipFill>
                <a:blip r:embed="rId4"/>
                <a:stretch>
                  <a:fillRect t="-8333" b="-28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947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96FC8D-1132-4027-B1A5-05406B051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24977"/>
            <a:ext cx="7772400" cy="446464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17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102B8E0-DC60-42B1-9490-89E6DB270E6B}"/>
                  </a:ext>
                </a:extLst>
              </p:cNvPr>
              <p:cNvSpPr/>
              <p:nvPr/>
            </p:nvSpPr>
            <p:spPr>
              <a:xfrm>
                <a:off x="685800" y="1159320"/>
                <a:ext cx="5893922" cy="27959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eaLnBrk="1" hangingPunct="1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題目遇到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N=0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才停止，假設有 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r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筆測資</a:t>
                </a:r>
                <a:endParaRPr lang="en-US" altLang="zh-TW" dirty="0">
                  <a:latin typeface="Times New Roman" panose="02020603050405020304" pitchFamily="18" charset="0"/>
                  <a:ea typeface="+mn-ea"/>
                </a:endParaRPr>
              </a:p>
              <a:p>
                <a:pPr marL="342900" indent="-342900" eaLnBrk="1" hangingPunct="1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解法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(2)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計算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1~N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個別因數個數</a:t>
                </a:r>
                <a:endParaRPr lang="en-US" altLang="zh-TW" dirty="0">
                  <a:latin typeface="Times New Roman" panose="02020603050405020304" pitchFamily="18" charset="0"/>
                  <a:ea typeface="+mn-ea"/>
                </a:endParaRPr>
              </a:p>
              <a:p>
                <a:pPr eaLnBrk="1" hangingPunct="1">
                  <a:lnSpc>
                    <a:spcPct val="150000"/>
                  </a:lnSpc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</a:t>
                </a:r>
                <a14:m>
                  <m:oMath xmlns:m="http://schemas.openxmlformats.org/officeDocument/2006/math">
                    <m:r>
                      <a:rPr lang="zh-TW" altLang="en-US" i="1" dirty="0" smtClean="0"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dirty="0"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O</m:t>
                    </m:r>
                    <m:d>
                      <m:dPr>
                        <m:ctrlPr>
                          <a:rPr lang="en-US" altLang="zh-TW" i="1" dirty="0"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dirty="0"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  <m:t>rN</m:t>
                        </m:r>
                      </m:e>
                    </m:d>
                  </m:oMath>
                </a14:m>
                <a:endParaRPr lang="en-US" altLang="zh-TW" dirty="0">
                  <a:latin typeface="Times New Roman" panose="02020603050405020304" pitchFamily="18" charset="0"/>
                  <a:ea typeface="+mn-ea"/>
                  <a:sym typeface="Wingdings" panose="05000000000000000000" pitchFamily="2" charset="2"/>
                </a:endParaRPr>
              </a:p>
              <a:p>
                <a:pPr marL="342900" indent="-342900" eaLnBrk="1" hangingPunct="1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解法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(3)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以次數為單位</a:t>
                </a:r>
                <a:endParaRPr lang="en-US" altLang="zh-TW" dirty="0">
                  <a:latin typeface="Times New Roman" panose="02020603050405020304" pitchFamily="18" charset="0"/>
                  <a:ea typeface="+mn-ea"/>
                </a:endParaRPr>
              </a:p>
              <a:p>
                <a:pPr eaLnBrk="1" hangingPunct="1">
                  <a:lnSpc>
                    <a:spcPct val="150000"/>
                  </a:lnSpc>
                  <a:defRPr/>
                </a:pPr>
                <a:r>
                  <a:rPr lang="en-US" altLang="zh-TW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</a:t>
                </a:r>
                <a14:m>
                  <m:oMath xmlns:m="http://schemas.openxmlformats.org/officeDocument/2006/math">
                    <m:r>
                      <a:rPr lang="zh-TW" altLang="en-US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d>
                      <m:dPr>
                        <m:ctrlPr>
                          <a:rPr lang="en-US" altLang="zh-TW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r</m:t>
                        </m:r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b="0" i="0" dirty="0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altLang="zh-TW" b="0" i="0" dirty="0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N</m:t>
                            </m:r>
                          </m:e>
                        </m:func>
                      </m:e>
                    </m:d>
                  </m:oMath>
                </a14:m>
                <a:endParaRPr lang="en-US" altLang="zh-TW" dirty="0"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102B8E0-DC60-42B1-9490-89E6DB270E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159320"/>
                <a:ext cx="5893922" cy="2795958"/>
              </a:xfrm>
              <a:prstGeom prst="rect">
                <a:avLst/>
              </a:prstGeom>
              <a:blipFill>
                <a:blip r:embed="rId2"/>
                <a:stretch>
                  <a:fillRect l="-1656" b="-41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>
            <a:extLst>
              <a:ext uri="{FF2B5EF4-FFF2-40B4-BE49-F238E27FC236}">
                <a16:creationId xmlns:a16="http://schemas.microsoft.com/office/drawing/2014/main" id="{4A543EC2-3E2D-4FF6-94F2-28D99BE88961}"/>
              </a:ext>
            </a:extLst>
          </p:cNvPr>
          <p:cNvSpPr/>
          <p:nvPr/>
        </p:nvSpPr>
        <p:spPr>
          <a:xfrm>
            <a:off x="971600" y="3972340"/>
            <a:ext cx="41056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N=20000000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時，有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8943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個不同次數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4FF4D9BA-B6F8-4522-A479-06D726FC1B5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012160" y="1844824"/>
          <a:ext cx="198022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1835">
                  <a:extLst>
                    <a:ext uri="{9D8B030D-6E8A-4147-A177-3AD203B41FA5}">
                      <a16:colId xmlns:a16="http://schemas.microsoft.com/office/drawing/2014/main" val="3681695769"/>
                    </a:ext>
                  </a:extLst>
                </a:gridCol>
                <a:gridCol w="1078385">
                  <a:extLst>
                    <a:ext uri="{9D8B030D-6E8A-4147-A177-3AD203B41FA5}">
                      <a16:colId xmlns:a16="http://schemas.microsoft.com/office/drawing/2014/main" val="3150630096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因數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(f)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次數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(t)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011634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61996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423194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338016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09519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358493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7855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936007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7532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0708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75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50413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8185</TotalTime>
  <Words>1984</Words>
  <Application>Microsoft Office PowerPoint</Application>
  <PresentationFormat>如螢幕大小 (4:3)</PresentationFormat>
  <Paragraphs>480</Paragraphs>
  <Slides>17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新細明體</vt:lpstr>
      <vt:lpstr>標楷體</vt:lpstr>
      <vt:lpstr>Arial</vt:lpstr>
      <vt:lpstr>Cambria Math</vt:lpstr>
      <vt:lpstr>Tahoma</vt:lpstr>
      <vt:lpstr>Times New Roman</vt:lpstr>
      <vt:lpstr>Wingdings</vt:lpstr>
      <vt:lpstr>Blends</vt:lpstr>
      <vt:lpstr>1730: Sum of MSLCM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222</cp:revision>
  <dcterms:created xsi:type="dcterms:W3CDTF">1601-01-01T00:00:00Z</dcterms:created>
  <dcterms:modified xsi:type="dcterms:W3CDTF">2018-10-10T05:31:19Z</dcterms:modified>
</cp:coreProperties>
</file>