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"/>
  </p:notesMasterIdLst>
  <p:sldIdLst>
    <p:sldId id="374" r:id="rId2"/>
    <p:sldId id="375" r:id="rId3"/>
    <p:sldId id="376" r:id="rId4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FF4747"/>
    <a:srgbClr val="F10101"/>
    <a:srgbClr val="FF5050"/>
    <a:srgbClr val="FFFFFF"/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65" autoAdjust="0"/>
    <p:restoredTop sz="95494" autoAdjust="0"/>
  </p:normalViewPr>
  <p:slideViewPr>
    <p:cSldViewPr>
      <p:cViewPr varScale="1">
        <p:scale>
          <a:sx n="109" d="100"/>
          <a:sy n="109" d="100"/>
        </p:scale>
        <p:origin x="176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CD972DC-6F0C-48CB-BB0B-CF99E61ACD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A20994CD-A081-4926-8853-69BA6DA6DACA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BF90F80-65C9-40AA-AEA9-5CDE3215DA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EC23835-5FC2-4106-8567-69B244CF8C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536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A0491A03-A0F5-42B9-A9E1-F9D2E5E84D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B264065-CDDF-4C78-A14A-BD5DD231ECD4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951D9C64-C1A6-4B01-A5D4-3360B0FEC0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421873E-BAA4-4CE4-9D60-689205746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788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>
            <a:extLst>
              <a:ext uri="{FF2B5EF4-FFF2-40B4-BE49-F238E27FC236}">
                <a16:creationId xmlns:a16="http://schemas.microsoft.com/office/drawing/2014/main" id="{53519F6E-3852-44A3-9479-2F55D9BF8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B113EB2C-E044-418D-A229-F334720372F6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E8E8D583-8734-4204-AB0E-DEFDA96A23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488: Triangle Wave</a:t>
            </a:r>
            <a:endParaRPr lang="en-US" altLang="zh-TW" dirty="0"/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1FB3CB76-0D59-4DC2-9558-9D41975B27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07424" cy="4789488"/>
          </a:xfrm>
        </p:spPr>
        <p:txBody>
          <a:bodyPr/>
          <a:lstStyle/>
          <a:p>
            <a:pPr eaLnBrk="1" hangingPunct="1"/>
            <a:r>
              <a:rPr lang="zh-TW" altLang="en-US" sz="2400" dirty="0">
                <a:solidFill>
                  <a:schemeClr val="hlink"/>
                </a:solidFill>
                <a:latin typeface="Times New Roman" panose="02020603050405020304" pitchFamily="18" charset="0"/>
              </a:rPr>
              <a:t>★☆☆☆☆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dirty="0">
                <a:latin typeface="Times New Roman" panose="02020603050405020304" pitchFamily="18" charset="0"/>
              </a:rPr>
              <a:t>488</a:t>
            </a:r>
            <a:r>
              <a:rPr lang="zh-TW" altLang="en-US" sz="2400" dirty="0">
                <a:latin typeface="Times New Roman" panose="02020603050405020304" pitchFamily="18" charset="0"/>
              </a:rPr>
              <a:t>: </a:t>
            </a:r>
            <a:r>
              <a:rPr lang="en-US" altLang="zh-TW" sz="2400" dirty="0">
                <a:latin typeface="Times New Roman" panose="02020603050405020304" pitchFamily="18" charset="0"/>
              </a:rPr>
              <a:t>Triangle Wave</a:t>
            </a:r>
            <a:endParaRPr lang="en-US" altLang="zh-TW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CN" altLang="en-US" sz="2400" dirty="0">
                <a:latin typeface="Times New Roman" panose="02020603050405020304" pitchFamily="18" charset="0"/>
              </a:rPr>
              <a:t>陳冠智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dirty="0">
                <a:latin typeface="Times New Roman" panose="02020603050405020304" pitchFamily="18" charset="0"/>
              </a:rPr>
              <a:t>20</a:t>
            </a:r>
            <a:r>
              <a:rPr lang="en-US" altLang="zh-TW" sz="2400" dirty="0">
                <a:latin typeface="Times New Roman" panose="02020603050405020304" pitchFamily="18" charset="0"/>
              </a:rPr>
              <a:t>18</a:t>
            </a:r>
            <a:r>
              <a:rPr lang="zh-TW" altLang="en-US" sz="2400" dirty="0">
                <a:latin typeface="Times New Roman" panose="02020603050405020304" pitchFamily="18" charset="0"/>
              </a:rPr>
              <a:t>年</a:t>
            </a:r>
            <a:r>
              <a:rPr lang="en-US" altLang="zh-TW" sz="2400" dirty="0">
                <a:latin typeface="Times New Roman" panose="02020603050405020304" pitchFamily="18" charset="0"/>
              </a:rPr>
              <a:t>6</a:t>
            </a:r>
            <a:r>
              <a:rPr lang="zh-TW" altLang="en-US" sz="2400" dirty="0">
                <a:latin typeface="Times New Roman" panose="02020603050405020304" pitchFamily="18" charset="0"/>
              </a:rPr>
              <a:t>月</a:t>
            </a:r>
            <a:r>
              <a:rPr lang="en-US" altLang="zh-TW" sz="2400" dirty="0">
                <a:latin typeface="Times New Roman" panose="02020603050405020304" pitchFamily="18" charset="0"/>
              </a:rPr>
              <a:t>7</a:t>
            </a:r>
            <a:r>
              <a:rPr lang="zh-TW" altLang="en-US" sz="2400" dirty="0">
                <a:latin typeface="Times New Roman" panose="02020603050405020304" pitchFamily="18" charset="0"/>
              </a:rPr>
              <a:t>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zh-TW" altLang="en-US" sz="2400" dirty="0">
                <a:latin typeface="Times New Roman" panose="02020603050405020304" pitchFamily="18" charset="0"/>
              </a:rPr>
              <a:t>列印出三角形的波，測資包含兩個數字，第一個數字代表三角形波峰高度，第二個數字代表該波列印的個數。波與波之間以一行相隔。 </a:t>
            </a:r>
            <a:endParaRPr lang="zh-TW" altLang="en-US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0B92582-642E-45C4-B656-DF67ACA25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0" y="4960664"/>
            <a:ext cx="929760" cy="159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1800" kern="0" dirty="0"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1800" kern="0" dirty="0">
                <a:latin typeface="Times New Roman" panose="02020603050405020304" pitchFamily="18" charset="0"/>
              </a:rPr>
              <a:t>22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1800" kern="0" dirty="0">
                <a:latin typeface="Times New Roman" panose="02020603050405020304" pitchFamily="18" charset="0"/>
              </a:rPr>
              <a:t>333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1800" kern="0" dirty="0">
                <a:latin typeface="Times New Roman" panose="02020603050405020304" pitchFamily="18" charset="0"/>
              </a:rPr>
              <a:t>22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1800" kern="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79DE35-EF43-44B1-8780-C7F43045DF5A}"/>
              </a:ext>
            </a:extLst>
          </p:cNvPr>
          <p:cNvSpPr/>
          <p:nvPr/>
        </p:nvSpPr>
        <p:spPr>
          <a:xfrm>
            <a:off x="3635896" y="6036158"/>
            <a:ext cx="3256020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三角形波，波峰高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=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3)</a:t>
            </a:r>
          </a:p>
        </p:txBody>
      </p:sp>
    </p:spTree>
    <p:extLst>
      <p:ext uri="{BB962C8B-B14F-4D97-AF65-F5344CB8AC3E}">
        <p14:creationId xmlns:p14="http://schemas.microsoft.com/office/powerpoint/2010/main" val="1674392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EEBC94A8-3A62-41E1-9C2D-61B0303D90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2246784" cy="3751312"/>
          </a:xfrm>
          <a:extLst/>
        </p:spPr>
        <p:txBody>
          <a:bodyPr numCol="1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endParaRPr lang="en-US" altLang="zh-TW" sz="240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2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2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703AB764-F034-4173-BC00-B2D780A954D5}"/>
              </a:ext>
            </a:extLst>
          </p:cNvPr>
          <p:cNvGrpSpPr/>
          <p:nvPr/>
        </p:nvGrpSpPr>
        <p:grpSpPr>
          <a:xfrm>
            <a:off x="1405953" y="1526409"/>
            <a:ext cx="1380506" cy="2766687"/>
            <a:chOff x="1979712" y="1526409"/>
            <a:chExt cx="1380506" cy="2766687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457464FE-E422-4EE5-B121-430A0EDFF095}"/>
                </a:ext>
              </a:extLst>
            </p:cNvPr>
            <p:cNvSpPr/>
            <p:nvPr/>
          </p:nvSpPr>
          <p:spPr>
            <a:xfrm>
              <a:off x="1979712" y="1526409"/>
              <a:ext cx="12522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90000"/>
                </a:lnSpc>
                <a:buFont typeface="Wingdings" panose="05000000000000000000" pitchFamily="2" charset="2"/>
                <a:buNone/>
                <a:defRPr/>
              </a:pPr>
              <a:r>
                <a:rPr lang="en-US" altLang="zh-TW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(2</a:t>
              </a:r>
              <a:r>
                <a: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組測資</a:t>
              </a:r>
              <a:r>
                <a:rPr lang="en-US" altLang="zh-CN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)</a:t>
              </a:r>
              <a:endPara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5F83674-B0A3-41D6-98CB-0D08469C8743}"/>
                </a:ext>
              </a:extLst>
            </p:cNvPr>
            <p:cNvSpPr/>
            <p:nvPr/>
          </p:nvSpPr>
          <p:spPr>
            <a:xfrm>
              <a:off x="1979712" y="2353168"/>
              <a:ext cx="8675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90000"/>
                </a:lnSpc>
                <a:buFont typeface="Wingdings" panose="05000000000000000000" pitchFamily="2" charset="2"/>
                <a:buNone/>
                <a:defRPr/>
              </a:pPr>
              <a:r>
                <a:rPr lang="en-US" altLang="zh-TW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(</a:t>
              </a:r>
              <a:r>
                <a: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波高</a:t>
              </a:r>
              <a:r>
                <a:rPr lang="en-US" altLang="zh-CN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)</a:t>
              </a:r>
              <a:endPara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E5FF3ED-B000-4DEC-AC3B-26FA61B000BB}"/>
                </a:ext>
              </a:extLst>
            </p:cNvPr>
            <p:cNvSpPr/>
            <p:nvPr/>
          </p:nvSpPr>
          <p:spPr>
            <a:xfrm>
              <a:off x="1979712" y="2722500"/>
              <a:ext cx="13805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90000"/>
                </a:lnSpc>
                <a:buFont typeface="Wingdings" panose="05000000000000000000" pitchFamily="2" charset="2"/>
                <a:buNone/>
                <a:defRPr/>
              </a:pPr>
              <a:r>
                <a:rPr lang="en-US" altLang="zh-TW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(</a:t>
              </a:r>
              <a:r>
                <a: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波的個數</a:t>
              </a:r>
              <a:r>
                <a:rPr lang="en-US" altLang="zh-CN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)</a:t>
              </a:r>
              <a:endPara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ECCC4204-A2C9-4F14-B27E-B86C75C98A37}"/>
                </a:ext>
              </a:extLst>
            </p:cNvPr>
            <p:cNvSpPr/>
            <p:nvPr/>
          </p:nvSpPr>
          <p:spPr>
            <a:xfrm>
              <a:off x="1979712" y="3554432"/>
              <a:ext cx="8675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90000"/>
                </a:lnSpc>
                <a:buFont typeface="Wingdings" panose="05000000000000000000" pitchFamily="2" charset="2"/>
                <a:buNone/>
                <a:defRPr/>
              </a:pPr>
              <a:r>
                <a:rPr lang="en-US" altLang="zh-TW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(</a:t>
              </a:r>
              <a:r>
                <a: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波高</a:t>
              </a:r>
              <a:r>
                <a:rPr lang="en-US" altLang="zh-CN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)</a:t>
              </a:r>
              <a:endPara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C3999FB-BECB-4082-9700-DDD4C64EE1D3}"/>
                </a:ext>
              </a:extLst>
            </p:cNvPr>
            <p:cNvSpPr/>
            <p:nvPr/>
          </p:nvSpPr>
          <p:spPr>
            <a:xfrm>
              <a:off x="1979712" y="3923764"/>
              <a:ext cx="13805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90000"/>
                </a:lnSpc>
                <a:buFont typeface="Wingdings" panose="05000000000000000000" pitchFamily="2" charset="2"/>
                <a:buNone/>
                <a:defRPr/>
              </a:pPr>
              <a:r>
                <a:rPr lang="en-US" altLang="zh-TW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(</a:t>
              </a:r>
              <a:r>
                <a: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波的個數</a:t>
              </a:r>
              <a:r>
                <a:rPr lang="en-US" altLang="zh-CN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)</a:t>
              </a:r>
              <a:endPara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endParaRP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EEA9B393-6840-495A-9590-1CE17A1857BF}"/>
              </a:ext>
            </a:extLst>
          </p:cNvPr>
          <p:cNvSpPr/>
          <p:nvPr/>
        </p:nvSpPr>
        <p:spPr>
          <a:xfrm>
            <a:off x="4562527" y="2921652"/>
            <a:ext cx="5132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endParaRPr lang="zh-TW" altLang="en-US" dirty="0"/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BFC5BE3E-FAC2-4BD5-9C31-0743D3FBD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9991" y="401216"/>
            <a:ext cx="2246784" cy="6055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kern="0" dirty="0"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kern="0" dirty="0">
                <a:latin typeface="Times New Roman" panose="02020603050405020304" pitchFamily="18" charset="0"/>
              </a:rPr>
              <a:t>22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kern="0" dirty="0">
                <a:latin typeface="Times New Roman" panose="02020603050405020304" pitchFamily="18" charset="0"/>
              </a:rPr>
              <a:t>333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kern="0" dirty="0">
                <a:latin typeface="Times New Roman" panose="02020603050405020304" pitchFamily="18" charset="0"/>
              </a:rPr>
              <a:t>22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kern="0" dirty="0"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0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000" kern="0" dirty="0"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000" kern="0" dirty="0">
                <a:latin typeface="Times New Roman" panose="02020603050405020304" pitchFamily="18" charset="0"/>
              </a:rPr>
              <a:t>22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000" kern="0" dirty="0">
                <a:latin typeface="Times New Roman" panose="02020603050405020304" pitchFamily="18" charset="0"/>
              </a:rPr>
              <a:t>333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000" kern="0" dirty="0">
                <a:latin typeface="Times New Roman" panose="02020603050405020304" pitchFamily="18" charset="0"/>
              </a:rPr>
              <a:t>22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000" kern="0" dirty="0"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0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kern="0" dirty="0"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kern="0" dirty="0">
                <a:latin typeface="Times New Roman" panose="02020603050405020304" pitchFamily="18" charset="0"/>
              </a:rPr>
              <a:t>22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kern="0" dirty="0">
                <a:latin typeface="Times New Roman" panose="02020603050405020304" pitchFamily="18" charset="0"/>
              </a:rPr>
              <a:t>333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kern="0" dirty="0">
                <a:latin typeface="Times New Roman" panose="02020603050405020304" pitchFamily="18" charset="0"/>
              </a:rPr>
              <a:t>22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kern="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41ECB83-3306-48EA-A96F-9D4B478EE6C4}"/>
              </a:ext>
            </a:extLst>
          </p:cNvPr>
          <p:cNvSpPr/>
          <p:nvPr/>
        </p:nvSpPr>
        <p:spPr bwMode="auto">
          <a:xfrm>
            <a:off x="323528" y="2302528"/>
            <a:ext cx="2664296" cy="789304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992895C-49E2-46CB-8A5C-28618C6DA139}"/>
              </a:ext>
            </a:extLst>
          </p:cNvPr>
          <p:cNvSpPr/>
          <p:nvPr/>
        </p:nvSpPr>
        <p:spPr bwMode="auto">
          <a:xfrm>
            <a:off x="323528" y="3480280"/>
            <a:ext cx="2664296" cy="886968"/>
          </a:xfrm>
          <a:prstGeom prst="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B0D0AB2D-E158-4957-857D-BF65E4321E9F}"/>
              </a:ext>
            </a:extLst>
          </p:cNvPr>
          <p:cNvSpPr/>
          <p:nvPr/>
        </p:nvSpPr>
        <p:spPr bwMode="auto">
          <a:xfrm>
            <a:off x="5580050" y="4437112"/>
            <a:ext cx="1380506" cy="1656184"/>
          </a:xfrm>
          <a:prstGeom prst="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2984FD6-BF1C-409A-A1A3-924191B66029}"/>
              </a:ext>
            </a:extLst>
          </p:cNvPr>
          <p:cNvSpPr/>
          <p:nvPr/>
        </p:nvSpPr>
        <p:spPr bwMode="auto">
          <a:xfrm>
            <a:off x="5588436" y="401216"/>
            <a:ext cx="1372120" cy="367585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02887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C96FC8D-1132-4027-B1A5-05406B051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549274"/>
            <a:ext cx="4001704" cy="57753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TW" altLang="en-US" sz="2400" dirty="0">
                <a:latin typeface="Times New Roman" panose="02020603050405020304" pitchFamily="18" charset="0"/>
              </a:rPr>
              <a:t>用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層迴圈暴力印出</a:t>
            </a:r>
            <a:r>
              <a:rPr lang="en-US" altLang="zh-TW" sz="2400" dirty="0"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</a:rPr>
              <a:t>for (</a:t>
            </a:r>
            <a:r>
              <a:rPr lang="en-US" altLang="zh-CN" sz="2000" dirty="0" err="1">
                <a:latin typeface="Times New Roman" panose="02020603050405020304" pitchFamily="18" charset="0"/>
              </a:rPr>
              <a:t>i</a:t>
            </a:r>
            <a:r>
              <a:rPr lang="en-US" altLang="zh-CN" sz="2000" dirty="0">
                <a:latin typeface="Times New Roman" panose="02020603050405020304" pitchFamily="18" charset="0"/>
              </a:rPr>
              <a:t> = 1; </a:t>
            </a:r>
            <a:r>
              <a:rPr lang="en-US" altLang="zh-CN" sz="2000" dirty="0" err="1">
                <a:latin typeface="Times New Roman" panose="02020603050405020304" pitchFamily="18" charset="0"/>
              </a:rPr>
              <a:t>i</a:t>
            </a:r>
            <a:r>
              <a:rPr lang="en-US" altLang="zh-CN" sz="2000" dirty="0">
                <a:latin typeface="Times New Roman" panose="02020603050405020304" pitchFamily="18" charset="0"/>
              </a:rPr>
              <a:t> &lt;= Frequency; </a:t>
            </a:r>
            <a:r>
              <a:rPr lang="en-US" altLang="zh-CN" sz="2000" dirty="0" err="1">
                <a:latin typeface="Times New Roman" panose="02020603050405020304" pitchFamily="18" charset="0"/>
              </a:rPr>
              <a:t>i</a:t>
            </a:r>
            <a:r>
              <a:rPr lang="en-US" altLang="zh-CN" sz="2000" dirty="0">
                <a:latin typeface="Times New Roman" panose="02020603050405020304" pitchFamily="18" charset="0"/>
              </a:rPr>
              <a:t>++)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</a:rPr>
              <a:t>{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</a:rPr>
              <a:t>    for (j = 1; j &lt;= Amplitude; </a:t>
            </a:r>
            <a:r>
              <a:rPr lang="en-US" altLang="zh-CN" sz="2000" dirty="0" err="1">
                <a:latin typeface="Times New Roman" panose="02020603050405020304" pitchFamily="18" charset="0"/>
              </a:rPr>
              <a:t>j++</a:t>
            </a:r>
            <a:r>
              <a:rPr lang="en-US" altLang="zh-CN" sz="2000" dirty="0">
                <a:latin typeface="Times New Roman" panose="02020603050405020304" pitchFamily="18" charset="0"/>
              </a:rPr>
              <a:t>)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</a:rPr>
              <a:t>        for (k = 1; k &lt;= j; k++)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</a:rPr>
              <a:t>            print k;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zh-CN" sz="2000" dirty="0">
              <a:latin typeface="Times New Roman" panose="02020603050405020304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</a:rPr>
              <a:t>    for (j = Amplitude - 1; j  &gt; 0; j--)</a:t>
            </a:r>
          </a:p>
          <a:p>
            <a:pPr marL="0" indent="0" eaLnBrk="1" hangingPunct="1"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</a:rPr>
              <a:t>        for (k = 1; k &lt;= j; k++)</a:t>
            </a:r>
          </a:p>
          <a:p>
            <a:pPr marL="0" indent="0" eaLnBrk="1" hangingPunct="1"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</a:rPr>
              <a:t>            print k;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</a:rPr>
              <a:t>}</a:t>
            </a:r>
          </a:p>
        </p:txBody>
      </p:sp>
      <p:sp>
        <p:nvSpPr>
          <p:cNvPr id="8195" name="投影片編號版面配置區 3">
            <a:extLst>
              <a:ext uri="{FF2B5EF4-FFF2-40B4-BE49-F238E27FC236}">
                <a16:creationId xmlns:a16="http://schemas.microsoft.com/office/drawing/2014/main" id="{F0C640E0-FB6A-43D1-86A2-3E3902E404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DBF4E5F5-E8D8-4A2A-BFAB-9EFF37F7E753}" type="slidenum">
              <a:rPr kumimoji="0" lang="zh-TW" altLang="en-US" sz="1400">
                <a:solidFill>
                  <a:schemeClr val="accent1"/>
                </a:solidFill>
              </a:rPr>
              <a:pPr/>
              <a:t>3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11C256D-3615-4F6A-97B1-DF63CB0EEB4E}"/>
              </a:ext>
            </a:extLst>
          </p:cNvPr>
          <p:cNvSpPr/>
          <p:nvPr/>
        </p:nvSpPr>
        <p:spPr>
          <a:xfrm>
            <a:off x="6118366" y="620688"/>
            <a:ext cx="701824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</a:rPr>
              <a:t>3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FF0823A7-0C08-4A8F-BAA4-AF00D5BA989C}"/>
                  </a:ext>
                </a:extLst>
              </p:cNvPr>
              <p:cNvSpPr/>
              <p:nvPr/>
            </p:nvSpPr>
            <p:spPr>
              <a:xfrm>
                <a:off x="6469278" y="1350376"/>
                <a:ext cx="148104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𝐹𝑟𝑒𝑞𝑢𝑒𝑛𝑐𝑦</m:t>
                      </m:r>
                    </m:oMath>
                  </m:oMathPara>
                </a14:m>
                <a:endPara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FF0823A7-0C08-4A8F-BAA4-AF00D5BA98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9278" y="1350376"/>
                <a:ext cx="1481046" cy="400110"/>
              </a:xfrm>
              <a:prstGeom prst="rect">
                <a:avLst/>
              </a:prstGeom>
              <a:blipFill>
                <a:blip r:embed="rId2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5B24B09F-970C-4CDF-B28F-F6C7501E9B79}"/>
                  </a:ext>
                </a:extLst>
              </p:cNvPr>
              <p:cNvSpPr/>
              <p:nvPr/>
            </p:nvSpPr>
            <p:spPr>
              <a:xfrm>
                <a:off x="6465086" y="776559"/>
                <a:ext cx="139172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TW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Amplitude</m:t>
                      </m:r>
                    </m:oMath>
                  </m:oMathPara>
                </a14:m>
                <a:endParaRPr lang="zh-TW" altLang="en-US" sz="2000" i="1" dirty="0">
                  <a:solidFill>
                    <a:srgbClr val="0070C0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5B24B09F-970C-4CDF-B28F-F6C7501E9B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086" y="776559"/>
                <a:ext cx="1391727" cy="400110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>
            <a:extLst>
              <a:ext uri="{FF2B5EF4-FFF2-40B4-BE49-F238E27FC236}">
                <a16:creationId xmlns:a16="http://schemas.microsoft.com/office/drawing/2014/main" id="{C8AD6DF4-251C-4DE9-B0C7-9F4E7BF10CCF}"/>
              </a:ext>
            </a:extLst>
          </p:cNvPr>
          <p:cNvSpPr/>
          <p:nvPr/>
        </p:nvSpPr>
        <p:spPr>
          <a:xfrm>
            <a:off x="6113777" y="2284241"/>
            <a:ext cx="1738447" cy="374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kern="0" dirty="0"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kern="0" dirty="0">
                <a:latin typeface="Times New Roman" panose="02020603050405020304" pitchFamily="18" charset="0"/>
              </a:rPr>
              <a:t>22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kern="0" dirty="0">
                <a:latin typeface="Times New Roman" panose="02020603050405020304" pitchFamily="18" charset="0"/>
              </a:rPr>
              <a:t>333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kern="0" dirty="0">
                <a:latin typeface="Times New Roman" panose="02020603050405020304" pitchFamily="18" charset="0"/>
              </a:rPr>
              <a:t>22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kern="0" dirty="0"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kern="0" dirty="0"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kern="0" dirty="0">
                <a:latin typeface="Times New Roman" panose="02020603050405020304" pitchFamily="18" charset="0"/>
              </a:rPr>
              <a:t>22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kern="0" dirty="0">
                <a:latin typeface="Times New Roman" panose="02020603050405020304" pitchFamily="18" charset="0"/>
              </a:rPr>
              <a:t>333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kern="0" dirty="0">
                <a:latin typeface="Times New Roman" panose="02020603050405020304" pitchFamily="18" charset="0"/>
              </a:rPr>
              <a:t>22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kern="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B71953D-576B-4281-AE0F-DDAEDDD17682}"/>
              </a:ext>
            </a:extLst>
          </p:cNvPr>
          <p:cNvSpPr/>
          <p:nvPr/>
        </p:nvSpPr>
        <p:spPr>
          <a:xfrm>
            <a:off x="4903528" y="1108011"/>
            <a:ext cx="84210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kern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</a:rPr>
              <a:t>Input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153550C-268C-4C95-AED8-EAD32AA8AD9F}"/>
              </a:ext>
            </a:extLst>
          </p:cNvPr>
          <p:cNvSpPr/>
          <p:nvPr/>
        </p:nvSpPr>
        <p:spPr>
          <a:xfrm>
            <a:off x="4882026" y="3960264"/>
            <a:ext cx="1058125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kern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</a:rPr>
              <a:t>Output</a:t>
            </a: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52E0EE5D-1580-4B02-B4EA-10BAB12C5587}"/>
              </a:ext>
            </a:extLst>
          </p:cNvPr>
          <p:cNvCxnSpPr>
            <a:cxnSpLocks/>
          </p:cNvCxnSpPr>
          <p:nvPr/>
        </p:nvCxnSpPr>
        <p:spPr bwMode="auto">
          <a:xfrm>
            <a:off x="5940151" y="676177"/>
            <a:ext cx="0" cy="537081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FCEFAF22-E812-4375-B16F-E65C203FCCEE}"/>
              </a:ext>
            </a:extLst>
          </p:cNvPr>
          <p:cNvCxnSpPr>
            <a:cxnSpLocks/>
          </p:cNvCxnSpPr>
          <p:nvPr/>
        </p:nvCxnSpPr>
        <p:spPr bwMode="auto">
          <a:xfrm flipH="1">
            <a:off x="5004048" y="2044329"/>
            <a:ext cx="309634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92C0D1BB-B460-4C95-AA7A-F025B4B64DF9}"/>
              </a:ext>
            </a:extLst>
          </p:cNvPr>
          <p:cNvSpPr/>
          <p:nvPr/>
        </p:nvSpPr>
        <p:spPr>
          <a:xfrm>
            <a:off x="1264764" y="2852936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>
                <a:solidFill>
                  <a:srgbClr val="0070C0"/>
                </a:solidFill>
                <a:latin typeface="+mn-ea"/>
                <a:ea typeface="+mn-ea"/>
                <a:cs typeface="Times New Roman" panose="02020603050405020304" pitchFamily="18" charset="0"/>
              </a:rPr>
              <a:t>// </a:t>
            </a:r>
            <a:r>
              <a:rPr lang="zh-TW" altLang="en-US" sz="2000" dirty="0">
                <a:solidFill>
                  <a:srgbClr val="0070C0"/>
                </a:solidFill>
                <a:latin typeface="+mn-ea"/>
                <a:ea typeface="+mn-ea"/>
                <a:cs typeface="Times New Roman" panose="02020603050405020304" pitchFamily="18" charset="0"/>
              </a:rPr>
              <a:t>上半部</a:t>
            </a:r>
            <a:endParaRPr lang="zh-TW" altLang="en-US" sz="2000" i="1" dirty="0">
              <a:solidFill>
                <a:srgbClr val="0070C0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5ECDE68-76AF-41E6-9AFE-21EABCBFD002}"/>
              </a:ext>
            </a:extLst>
          </p:cNvPr>
          <p:cNvSpPr/>
          <p:nvPr/>
        </p:nvSpPr>
        <p:spPr>
          <a:xfrm>
            <a:off x="1260994" y="4293096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>
                <a:solidFill>
                  <a:srgbClr val="0070C0"/>
                </a:solidFill>
                <a:latin typeface="+mn-ea"/>
                <a:ea typeface="+mn-ea"/>
                <a:cs typeface="Times New Roman" panose="02020603050405020304" pitchFamily="18" charset="0"/>
              </a:rPr>
              <a:t>// </a:t>
            </a:r>
            <a:r>
              <a:rPr lang="zh-TW" altLang="en-US" sz="2000" dirty="0">
                <a:solidFill>
                  <a:srgbClr val="0070C0"/>
                </a:solidFill>
                <a:latin typeface="+mn-ea"/>
                <a:ea typeface="+mn-ea"/>
                <a:cs typeface="Times New Roman" panose="02020603050405020304" pitchFamily="18" charset="0"/>
              </a:rPr>
              <a:t>下半部</a:t>
            </a:r>
            <a:endParaRPr lang="zh-TW" altLang="en-US" sz="2000" i="1" dirty="0">
              <a:solidFill>
                <a:srgbClr val="0070C0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887247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8184</TotalTime>
  <Words>252</Words>
  <Application>Microsoft Office PowerPoint</Application>
  <PresentationFormat>如螢幕大小 (4:3)</PresentationFormat>
  <Paragraphs>81</Paragraphs>
  <Slides>3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0" baseType="lpstr">
      <vt:lpstr>新細明體</vt:lpstr>
      <vt:lpstr>標楷體</vt:lpstr>
      <vt:lpstr>Cambria Math</vt:lpstr>
      <vt:lpstr>Tahoma</vt:lpstr>
      <vt:lpstr>Times New Roman</vt:lpstr>
      <vt:lpstr>Wingdings</vt:lpstr>
      <vt:lpstr>Blends</vt:lpstr>
      <vt:lpstr>488: Triangle Wave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220</cp:revision>
  <dcterms:created xsi:type="dcterms:W3CDTF">1601-01-01T00:00:00Z</dcterms:created>
  <dcterms:modified xsi:type="dcterms:W3CDTF">2018-10-10T05:30:24Z</dcterms:modified>
</cp:coreProperties>
</file>