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sldIdLst>
    <p:sldId id="314" r:id="rId2"/>
    <p:sldId id="315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8" autoAdjust="0"/>
    <p:restoredTop sz="95494" autoAdjust="0"/>
  </p:normalViewPr>
  <p:slideViewPr>
    <p:cSldViewPr>
      <p:cViewPr varScale="1">
        <p:scale>
          <a:sx n="109" d="100"/>
          <a:sy n="109" d="100"/>
        </p:scale>
        <p:origin x="190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3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5" Type="http://schemas.openxmlformats.org/officeDocument/2006/relationships/slide" Target="slides/slide5.xml"/><Relationship Id="rId10" Type="http://schemas.openxmlformats.org/officeDocument/2006/relationships/slide" Target="slides/slide10.xml"/><Relationship Id="rId4" Type="http://schemas.openxmlformats.org/officeDocument/2006/relationships/slide" Target="slides/slide4.xml"/><Relationship Id="rId9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F2F3127-FE2C-40F3-9403-A8B31C2CFAE6}" type="slidenum">
              <a:rPr lang="zh-TW" altLang="en-US" sz="1200"/>
              <a:pPr eaLnBrk="1" hangingPunct="1"/>
              <a:t>1</a:t>
            </a:fld>
            <a:endParaRPr lang="en-US" altLang="zh-TW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373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552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44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4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666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5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803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6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601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7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0700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8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665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9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940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10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430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11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120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12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390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13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113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85E2E13-F15D-4ABD-8C26-F1697121E3EB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514: Rails</a:t>
            </a:r>
            <a:endParaRPr lang="en-US" altLang="zh-TW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1447800"/>
                <a:ext cx="8077200" cy="4789488"/>
              </a:xfrm>
            </p:spPr>
            <p:txBody>
              <a:bodyPr/>
              <a:lstStyle/>
              <a:p>
                <a:pPr eaLnBrk="1" hangingPunct="1"/>
                <a:r>
                  <a:rPr lang="zh-TW" altLang="en-US" sz="2400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★★☆☆☆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題組：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新細明體" panose="02020500000000000000" pitchFamily="18" charset="-120"/>
                  </a:rPr>
                  <a:t>Problem Set Archive with Online Judge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題號：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514: Rails</a:t>
                </a:r>
                <a:endParaRPr lang="en-US" altLang="zh-TW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解題者：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李協彥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解題日期：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20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18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年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5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月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29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日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一列火車有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節車廂，依序編號為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,2,3,…,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，列車從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A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站前往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B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站，車廂可以暫停在車站或直接前往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B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站，試問是否能藉由這樣讓車廂重組成指定的順序。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7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447800"/>
                <a:ext cx="8077200" cy="4789488"/>
              </a:xfrm>
              <a:blipFill rotWithShape="0">
                <a:blip r:embed="rId3"/>
                <a:stretch>
                  <a:fillRect l="-151" t="-1019" r="-218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0818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32656"/>
            <a:ext cx="8077200" cy="597606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u="sng" dirty="0">
                <a:latin typeface="Times New Roman" panose="02020603050405020304" pitchFamily="18" charset="0"/>
              </a:rPr>
              <a:t>Input</a:t>
            </a:r>
            <a:r>
              <a:rPr lang="en-US" altLang="zh-TW" sz="2400" dirty="0">
                <a:latin typeface="Times New Roman" panose="02020603050405020304" pitchFamily="18" charset="0"/>
              </a:rPr>
              <a:t> 						</a:t>
            </a:r>
            <a:r>
              <a:rPr lang="en-US" altLang="zh-TW" sz="2400" u="sng" dirty="0">
                <a:latin typeface="Times New Roman" panose="02020603050405020304" pitchFamily="18" charset="0"/>
              </a:rPr>
              <a:t>Output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5						Yes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2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4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5					No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5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4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2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					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0						Yes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6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6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5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4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2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0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896" y="4097161"/>
            <a:ext cx="5777508" cy="2760839"/>
          </a:xfrm>
          <a:prstGeom prst="rect">
            <a:avLst/>
          </a:prstGeom>
        </p:spPr>
      </p:pic>
      <p:sp>
        <p:nvSpPr>
          <p:cNvPr id="15" name="右中括弧 14"/>
          <p:cNvSpPr/>
          <p:nvPr/>
        </p:nvSpPr>
        <p:spPr bwMode="auto">
          <a:xfrm>
            <a:off x="1714872" y="1196752"/>
            <a:ext cx="432048" cy="1296144"/>
          </a:xfrm>
          <a:prstGeom prst="rightBracket">
            <a:avLst>
              <a:gd name="adj" fmla="val 498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16" name="直線單箭頭接點 15"/>
          <p:cNvCxnSpPr/>
          <p:nvPr/>
        </p:nvCxnSpPr>
        <p:spPr bwMode="auto">
          <a:xfrm>
            <a:off x="2146920" y="1813223"/>
            <a:ext cx="8409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/>
              <p:cNvSpPr/>
              <p:nvPr/>
            </p:nvSpPr>
            <p:spPr>
              <a:xfrm>
                <a:off x="3003828" y="1582390"/>
                <a:ext cx="14157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TW" altLang="en-US" i="1" kern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+mn-ea"/>
                        <a:sym typeface="Wingdings" panose="05000000000000000000" pitchFamily="2" charset="2"/>
                      </a:rPr>
                      <m:t>一</m:t>
                    </m:r>
                  </m:oMath>
                </a14:m>
                <a:r>
                  <a:rPr lang="zh-TW" altLang="en-US" dirty="0">
                    <a:latin typeface="+mn-ea"/>
                    <a:ea typeface="+mn-ea"/>
                  </a:rPr>
                  <a:t>筆測資</a:t>
                </a:r>
              </a:p>
            </p:txBody>
          </p:sp>
        </mc:Choice>
        <mc:Fallback xmlns=""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828" y="1582390"/>
                <a:ext cx="1415772" cy="461665"/>
              </a:xfrm>
              <a:prstGeom prst="rect">
                <a:avLst/>
              </a:prstGeom>
              <a:blipFill rotWithShape="0">
                <a:blip r:embed="rId4"/>
                <a:stretch>
                  <a:fillRect t="-10667" r="-5603" b="-3066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右中括弧 18"/>
          <p:cNvSpPr/>
          <p:nvPr/>
        </p:nvSpPr>
        <p:spPr bwMode="auto">
          <a:xfrm>
            <a:off x="1714872" y="2704331"/>
            <a:ext cx="432048" cy="1084709"/>
          </a:xfrm>
          <a:prstGeom prst="rightBracket">
            <a:avLst>
              <a:gd name="adj" fmla="val 498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20" name="直線單箭頭接點 19"/>
          <p:cNvCxnSpPr/>
          <p:nvPr/>
        </p:nvCxnSpPr>
        <p:spPr bwMode="auto">
          <a:xfrm>
            <a:off x="2146920" y="3212976"/>
            <a:ext cx="8409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003828" y="2967335"/>
                <a:ext cx="14157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TW" altLang="en-US" i="1" kern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+mn-ea"/>
                        <a:sym typeface="Wingdings" panose="05000000000000000000" pitchFamily="2" charset="2"/>
                      </a:rPr>
                      <m:t>一</m:t>
                    </m:r>
                  </m:oMath>
                </a14:m>
                <a:r>
                  <a:rPr lang="zh-TW" altLang="en-US" dirty="0">
                    <a:latin typeface="+mn-ea"/>
                    <a:ea typeface="+mn-ea"/>
                  </a:rPr>
                  <a:t>筆測資</a:t>
                </a: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828" y="2967335"/>
                <a:ext cx="1415772" cy="461665"/>
              </a:xfrm>
              <a:prstGeom prst="rect">
                <a:avLst/>
              </a:prstGeom>
              <a:blipFill rotWithShape="0">
                <a:blip r:embed="rId5"/>
                <a:stretch>
                  <a:fillRect t="-10526" r="-5603" b="-2894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線單箭頭接點 6"/>
          <p:cNvCxnSpPr/>
          <p:nvPr/>
        </p:nvCxnSpPr>
        <p:spPr bwMode="auto">
          <a:xfrm flipV="1">
            <a:off x="4419600" y="1582390"/>
            <a:ext cx="1304528" cy="2308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12" name="直線單箭頭接點 11"/>
          <p:cNvCxnSpPr/>
          <p:nvPr/>
        </p:nvCxnSpPr>
        <p:spPr bwMode="auto">
          <a:xfrm flipV="1">
            <a:off x="4419600" y="2636912"/>
            <a:ext cx="1448544" cy="5760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矩形 21"/>
              <p:cNvSpPr/>
              <p:nvPr/>
            </p:nvSpPr>
            <p:spPr>
              <a:xfrm>
                <a:off x="6049488" y="4097161"/>
                <a:ext cx="16589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>
                          <a:latin typeface="Cambria Math" panose="02040503050406030204" pitchFamily="18" charset="0"/>
                        </a:rPr>
                        <m:t>1,2,3,…,</m:t>
                      </m:r>
                      <m:r>
                        <a:rPr lang="en-US" altLang="zh-TW" i="1" dirty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2" name="矩形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9488" y="4097161"/>
                <a:ext cx="1658916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22"/>
              <p:cNvSpPr/>
              <p:nvPr/>
            </p:nvSpPr>
            <p:spPr>
              <a:xfrm>
                <a:off x="1757711" y="4048866"/>
                <a:ext cx="234455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i="1" dirty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i="1" dirty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TW" i="1" dirty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3" name="矩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711" y="4048866"/>
                <a:ext cx="2344553" cy="461665"/>
              </a:xfrm>
              <a:prstGeom prst="rect">
                <a:avLst/>
              </a:prstGeom>
              <a:blipFill rotWithShape="0">
                <a:blip r:embed="rId7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9292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32656"/>
            <a:ext cx="8077200" cy="597606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u="sng" dirty="0">
                <a:latin typeface="Times New Roman" panose="02020603050405020304" pitchFamily="18" charset="0"/>
              </a:rPr>
              <a:t>Input</a:t>
            </a:r>
            <a:r>
              <a:rPr lang="en-US" altLang="zh-TW" sz="2400" dirty="0">
                <a:latin typeface="Times New Roman" panose="02020603050405020304" pitchFamily="18" charset="0"/>
              </a:rPr>
              <a:t> 						</a:t>
            </a:r>
            <a:r>
              <a:rPr lang="en-US" altLang="zh-TW" sz="2400" u="sng" dirty="0">
                <a:latin typeface="Times New Roman" panose="02020603050405020304" pitchFamily="18" charset="0"/>
              </a:rPr>
              <a:t>Output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5						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Yes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5</a:t>
            </a:r>
            <a:r>
              <a:rPr lang="en-US" altLang="zh-TW" sz="2400" dirty="0">
                <a:latin typeface="Times New Roman" panose="02020603050405020304" pitchFamily="18" charset="0"/>
              </a:rPr>
              <a:t>					No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5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4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2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					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0						Yes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6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6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5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4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2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0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896" y="4097161"/>
            <a:ext cx="5777508" cy="27608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矩形 21"/>
              <p:cNvSpPr/>
              <p:nvPr/>
            </p:nvSpPr>
            <p:spPr>
              <a:xfrm>
                <a:off x="6049488" y="4097161"/>
                <a:ext cx="138050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 smtClean="0">
                          <a:latin typeface="Cambria Math" panose="02040503050406030204" pitchFamily="18" charset="0"/>
                        </a:rPr>
                        <m:t>1,2,3</m:t>
                      </m:r>
                      <m:r>
                        <a:rPr lang="en-US" altLang="zh-TW" b="0" i="1" dirty="0" smtClean="0">
                          <a:latin typeface="Cambria Math" panose="02040503050406030204" pitchFamily="18" charset="0"/>
                        </a:rPr>
                        <m:t>,4,5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2" name="矩形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9488" y="4097161"/>
                <a:ext cx="1380506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930896" y="4081286"/>
                <a:ext cx="138050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 smtClean="0">
                          <a:latin typeface="Cambria Math" panose="02040503050406030204" pitchFamily="18" charset="0"/>
                        </a:rPr>
                        <m:t>1,2,3</m:t>
                      </m:r>
                      <m:r>
                        <a:rPr lang="en-US" altLang="zh-TW" b="0" i="1" dirty="0" smtClean="0">
                          <a:latin typeface="Cambria Math" panose="02040503050406030204" pitchFamily="18" charset="0"/>
                        </a:rPr>
                        <m:t>,4,5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0896" y="4081286"/>
                <a:ext cx="1380506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0040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4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32656"/>
            <a:ext cx="8077200" cy="597606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u="sng" dirty="0">
                <a:latin typeface="Times New Roman" panose="02020603050405020304" pitchFamily="18" charset="0"/>
              </a:rPr>
              <a:t>Input</a:t>
            </a:r>
            <a:r>
              <a:rPr lang="en-US" altLang="zh-TW" sz="2400" dirty="0">
                <a:latin typeface="Times New Roman" panose="02020603050405020304" pitchFamily="18" charset="0"/>
              </a:rPr>
              <a:t> 						</a:t>
            </a:r>
            <a:r>
              <a:rPr lang="en-US" altLang="zh-TW" sz="2400" u="sng" dirty="0">
                <a:latin typeface="Times New Roman" panose="02020603050405020304" pitchFamily="18" charset="0"/>
              </a:rPr>
              <a:t>Output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5						Yes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2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4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5					No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5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4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2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					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0						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Yes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6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6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5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0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896" y="4097161"/>
            <a:ext cx="5777508" cy="27608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矩形 21"/>
              <p:cNvSpPr/>
              <p:nvPr/>
            </p:nvSpPr>
            <p:spPr>
              <a:xfrm>
                <a:off x="6049488" y="4097161"/>
                <a:ext cx="161294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 smtClean="0">
                          <a:latin typeface="Cambria Math" panose="02040503050406030204" pitchFamily="18" charset="0"/>
                        </a:rPr>
                        <m:t>1,2,3</m:t>
                      </m:r>
                      <m:r>
                        <a:rPr lang="en-US" altLang="zh-TW" b="0" i="1" dirty="0" smtClean="0">
                          <a:latin typeface="Cambria Math" panose="02040503050406030204" pitchFamily="18" charset="0"/>
                        </a:rPr>
                        <m:t>,4,5,6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2" name="矩形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9488" y="4097161"/>
                <a:ext cx="1612942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4594268" y="4505226"/>
                <a:ext cx="450764" cy="23083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altLang="zh-TW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altLang="zh-TW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altLang="zh-TW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altLang="zh-TW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altLang="zh-TW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TW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4268" y="4505226"/>
                <a:ext cx="450764" cy="230832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1927820" y="4110605"/>
                <a:ext cx="161294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altLang="zh-TW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TW" b="0" i="1" dirty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altLang="zh-TW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TW" b="0" i="1" dirty="0" smtClean="0">
                          <a:latin typeface="Cambria Math" panose="02040503050406030204" pitchFamily="18" charset="0"/>
                        </a:rPr>
                        <m:t>4,3,2,1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7820" y="4110605"/>
                <a:ext cx="1612942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1764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5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335120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中途的車站其實就是一個 </a:t>
            </a:r>
            <a:r>
              <a:rPr lang="en-US" altLang="zh-TW" sz="2400" dirty="0">
                <a:latin typeface="Times New Roman" panose="02020603050405020304" pitchFamily="18" charset="0"/>
              </a:rPr>
              <a:t>stack</a:t>
            </a:r>
            <a:r>
              <a:rPr lang="zh-TW" altLang="en-US" sz="2400" dirty="0">
                <a:latin typeface="Times New Roman" panose="02020603050405020304" pitchFamily="18" charset="0"/>
              </a:rPr>
              <a:t>，可藉由模擬得知所給的序列能不能完成！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3333CC"/>
              </a:buClr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</a:rPr>
              <a:t>目標順序</a:t>
            </a:r>
            <a:r>
              <a:rPr lang="en-US" altLang="zh-TW" sz="2400" dirty="0">
                <a:latin typeface="Times New Roman" panose="02020603050405020304" pitchFamily="18" charset="0"/>
              </a:rPr>
              <a:t>				</a:t>
            </a:r>
            <a:r>
              <a:rPr lang="zh-TW" altLang="en-US" sz="2400" dirty="0">
                <a:latin typeface="Times New Roman" panose="02020603050405020304" pitchFamily="18" charset="0"/>
              </a:rPr>
              <a:t>進站順序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3333CC"/>
              </a:buClr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5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6				1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5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6</a:t>
            </a:r>
          </a:p>
        </p:txBody>
      </p:sp>
      <p:cxnSp>
        <p:nvCxnSpPr>
          <p:cNvPr id="4" name="直線接點 3"/>
          <p:cNvCxnSpPr/>
          <p:nvPr/>
        </p:nvCxnSpPr>
        <p:spPr bwMode="auto">
          <a:xfrm>
            <a:off x="3635896" y="5240972"/>
            <a:ext cx="0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/>
          <p:nvPr/>
        </p:nvCxnSpPr>
        <p:spPr bwMode="auto">
          <a:xfrm>
            <a:off x="4283968" y="5240972"/>
            <a:ext cx="0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" name="直線接點 7"/>
          <p:cNvCxnSpPr/>
          <p:nvPr/>
        </p:nvCxnSpPr>
        <p:spPr bwMode="auto">
          <a:xfrm>
            <a:off x="3635896" y="6465108"/>
            <a:ext cx="64807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0" name="文字方塊 9"/>
          <p:cNvSpPr txBox="1"/>
          <p:nvPr/>
        </p:nvSpPr>
        <p:spPr>
          <a:xfrm>
            <a:off x="3562226" y="6465108"/>
            <a:ext cx="795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/>
              <a:t>Stack</a:t>
            </a:r>
            <a:endParaRPr lang="zh-TW" altLang="en-US" sz="2000" dirty="0"/>
          </a:p>
        </p:txBody>
      </p:sp>
      <p:sp>
        <p:nvSpPr>
          <p:cNvPr id="13" name="向上箭號 12"/>
          <p:cNvSpPr/>
          <p:nvPr/>
        </p:nvSpPr>
        <p:spPr bwMode="auto">
          <a:xfrm>
            <a:off x="1367644" y="3933056"/>
            <a:ext cx="216024" cy="360040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331640" y="3451058"/>
            <a:ext cx="288032" cy="432048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1" name="向上箭號 30"/>
          <p:cNvSpPr/>
          <p:nvPr/>
        </p:nvSpPr>
        <p:spPr bwMode="auto">
          <a:xfrm>
            <a:off x="5940152" y="3915104"/>
            <a:ext cx="216024" cy="360040"/>
          </a:xfrm>
          <a:prstGeom prst="up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5904148" y="3451058"/>
            <a:ext cx="288032" cy="432048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95798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6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335120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中途的車站其實就是一個 </a:t>
            </a:r>
            <a:r>
              <a:rPr lang="en-US" altLang="zh-TW" sz="2400" dirty="0">
                <a:latin typeface="Times New Roman" panose="02020603050405020304" pitchFamily="18" charset="0"/>
              </a:rPr>
              <a:t>stack</a:t>
            </a:r>
            <a:r>
              <a:rPr lang="zh-TW" altLang="en-US" sz="2400" dirty="0">
                <a:latin typeface="Times New Roman" panose="02020603050405020304" pitchFamily="18" charset="0"/>
              </a:rPr>
              <a:t>，可藉由模擬得知所給的序列能不能完成！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3333CC"/>
              </a:buClr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</a:rPr>
              <a:t>目標順序</a:t>
            </a:r>
            <a:r>
              <a:rPr lang="en-US" altLang="zh-TW" sz="2400" dirty="0">
                <a:latin typeface="Times New Roman" panose="02020603050405020304" pitchFamily="18" charset="0"/>
              </a:rPr>
              <a:t>				</a:t>
            </a:r>
            <a:r>
              <a:rPr lang="zh-TW" altLang="en-US" sz="2400" dirty="0">
                <a:latin typeface="Times New Roman" panose="02020603050405020304" pitchFamily="18" charset="0"/>
              </a:rPr>
              <a:t>進站順序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3333CC"/>
              </a:buClr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5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6				1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5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6</a:t>
            </a:r>
          </a:p>
        </p:txBody>
      </p:sp>
      <p:cxnSp>
        <p:nvCxnSpPr>
          <p:cNvPr id="4" name="直線接點 3"/>
          <p:cNvCxnSpPr/>
          <p:nvPr/>
        </p:nvCxnSpPr>
        <p:spPr bwMode="auto">
          <a:xfrm>
            <a:off x="3635896" y="5240972"/>
            <a:ext cx="0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/>
          <p:nvPr/>
        </p:nvCxnSpPr>
        <p:spPr bwMode="auto">
          <a:xfrm>
            <a:off x="4283968" y="5240972"/>
            <a:ext cx="0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" name="直線接點 7"/>
          <p:cNvCxnSpPr/>
          <p:nvPr/>
        </p:nvCxnSpPr>
        <p:spPr bwMode="auto">
          <a:xfrm>
            <a:off x="3635896" y="6465108"/>
            <a:ext cx="64807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0" name="文字方塊 9"/>
          <p:cNvSpPr txBox="1"/>
          <p:nvPr/>
        </p:nvSpPr>
        <p:spPr>
          <a:xfrm>
            <a:off x="3562226" y="6465108"/>
            <a:ext cx="795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/>
              <a:t>Stack</a:t>
            </a:r>
            <a:endParaRPr lang="zh-TW" altLang="en-US" sz="2000" dirty="0"/>
          </a:p>
        </p:txBody>
      </p:sp>
      <p:sp>
        <p:nvSpPr>
          <p:cNvPr id="13" name="向上箭號 12"/>
          <p:cNvSpPr/>
          <p:nvPr/>
        </p:nvSpPr>
        <p:spPr bwMode="auto">
          <a:xfrm>
            <a:off x="1655676" y="3933056"/>
            <a:ext cx="216024" cy="360040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619672" y="3451058"/>
            <a:ext cx="288032" cy="432048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1" name="向上箭號 30"/>
          <p:cNvSpPr/>
          <p:nvPr/>
        </p:nvSpPr>
        <p:spPr bwMode="auto">
          <a:xfrm>
            <a:off x="6228184" y="3915104"/>
            <a:ext cx="216024" cy="360040"/>
          </a:xfrm>
          <a:prstGeom prst="up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6192180" y="3451058"/>
            <a:ext cx="288032" cy="432048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803695" y="604391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線接點 4"/>
          <p:cNvCxnSpPr/>
          <p:nvPr/>
        </p:nvCxnSpPr>
        <p:spPr bwMode="auto">
          <a:xfrm>
            <a:off x="3635896" y="6043910"/>
            <a:ext cx="64807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77766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7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335120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中途的車站其實就是一個 </a:t>
            </a:r>
            <a:r>
              <a:rPr lang="en-US" altLang="zh-TW" sz="2400" dirty="0">
                <a:latin typeface="Times New Roman" panose="02020603050405020304" pitchFamily="18" charset="0"/>
              </a:rPr>
              <a:t>stack</a:t>
            </a:r>
            <a:r>
              <a:rPr lang="zh-TW" altLang="en-US" sz="2400" dirty="0">
                <a:latin typeface="Times New Roman" panose="02020603050405020304" pitchFamily="18" charset="0"/>
              </a:rPr>
              <a:t>，可藉由模擬得知所給的序列能不能完成！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3333CC"/>
              </a:buClr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</a:rPr>
              <a:t>目標順序</a:t>
            </a:r>
            <a:r>
              <a:rPr lang="en-US" altLang="zh-TW" sz="2400" dirty="0">
                <a:latin typeface="Times New Roman" panose="02020603050405020304" pitchFamily="18" charset="0"/>
              </a:rPr>
              <a:t>				</a:t>
            </a:r>
            <a:r>
              <a:rPr lang="zh-TW" altLang="en-US" sz="2400" dirty="0">
                <a:latin typeface="Times New Roman" panose="02020603050405020304" pitchFamily="18" charset="0"/>
              </a:rPr>
              <a:t>進站順序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3333CC"/>
              </a:buClr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5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6				1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5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6</a:t>
            </a:r>
          </a:p>
        </p:txBody>
      </p:sp>
      <p:cxnSp>
        <p:nvCxnSpPr>
          <p:cNvPr id="4" name="直線接點 3"/>
          <p:cNvCxnSpPr/>
          <p:nvPr/>
        </p:nvCxnSpPr>
        <p:spPr bwMode="auto">
          <a:xfrm>
            <a:off x="3635896" y="5240972"/>
            <a:ext cx="0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/>
          <p:nvPr/>
        </p:nvCxnSpPr>
        <p:spPr bwMode="auto">
          <a:xfrm>
            <a:off x="4283968" y="5240972"/>
            <a:ext cx="0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" name="直線接點 7"/>
          <p:cNvCxnSpPr/>
          <p:nvPr/>
        </p:nvCxnSpPr>
        <p:spPr bwMode="auto">
          <a:xfrm>
            <a:off x="3635896" y="6465108"/>
            <a:ext cx="64807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0" name="文字方塊 9"/>
          <p:cNvSpPr txBox="1"/>
          <p:nvPr/>
        </p:nvSpPr>
        <p:spPr>
          <a:xfrm>
            <a:off x="3562226" y="6465108"/>
            <a:ext cx="795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/>
              <a:t>Stack</a:t>
            </a:r>
            <a:endParaRPr lang="zh-TW" altLang="en-US" sz="2000" dirty="0"/>
          </a:p>
        </p:txBody>
      </p:sp>
      <p:sp>
        <p:nvSpPr>
          <p:cNvPr id="13" name="向上箭號 12"/>
          <p:cNvSpPr/>
          <p:nvPr/>
        </p:nvSpPr>
        <p:spPr bwMode="auto">
          <a:xfrm>
            <a:off x="1655676" y="3933056"/>
            <a:ext cx="216024" cy="360040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619672" y="3451058"/>
            <a:ext cx="288032" cy="432048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1" name="向上箭號 30"/>
          <p:cNvSpPr/>
          <p:nvPr/>
        </p:nvSpPr>
        <p:spPr bwMode="auto">
          <a:xfrm>
            <a:off x="6501197" y="3931146"/>
            <a:ext cx="216024" cy="360040"/>
          </a:xfrm>
          <a:prstGeom prst="up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6465193" y="3467100"/>
            <a:ext cx="288032" cy="432048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803695" y="604391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線接點 4"/>
          <p:cNvCxnSpPr/>
          <p:nvPr/>
        </p:nvCxnSpPr>
        <p:spPr bwMode="auto">
          <a:xfrm>
            <a:off x="3635896" y="6043910"/>
            <a:ext cx="64807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5" name="文字方塊 14"/>
          <p:cNvSpPr txBox="1"/>
          <p:nvPr/>
        </p:nvSpPr>
        <p:spPr>
          <a:xfrm>
            <a:off x="3803695" y="566124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直線接點 15"/>
          <p:cNvCxnSpPr/>
          <p:nvPr/>
        </p:nvCxnSpPr>
        <p:spPr bwMode="auto">
          <a:xfrm>
            <a:off x="3635896" y="5661248"/>
            <a:ext cx="64807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2009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8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335120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中途的車站其實就是一個 </a:t>
            </a:r>
            <a:r>
              <a:rPr lang="en-US" altLang="zh-TW" sz="2400" dirty="0">
                <a:latin typeface="Times New Roman" panose="02020603050405020304" pitchFamily="18" charset="0"/>
              </a:rPr>
              <a:t>stack</a:t>
            </a:r>
            <a:r>
              <a:rPr lang="zh-TW" altLang="en-US" sz="2400" dirty="0">
                <a:latin typeface="Times New Roman" panose="02020603050405020304" pitchFamily="18" charset="0"/>
              </a:rPr>
              <a:t>，可藉由模擬得知所給的序列能不能完成！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3333CC"/>
              </a:buClr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</a:rPr>
              <a:t>目標順序</a:t>
            </a:r>
            <a:r>
              <a:rPr lang="en-US" altLang="zh-TW" sz="2400" dirty="0">
                <a:latin typeface="Times New Roman" panose="02020603050405020304" pitchFamily="18" charset="0"/>
              </a:rPr>
              <a:t>				</a:t>
            </a:r>
            <a:r>
              <a:rPr lang="zh-TW" altLang="en-US" sz="2400" dirty="0">
                <a:latin typeface="Times New Roman" panose="02020603050405020304" pitchFamily="18" charset="0"/>
              </a:rPr>
              <a:t>進站順序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3333CC"/>
              </a:buClr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5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6				1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5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6</a:t>
            </a:r>
          </a:p>
        </p:txBody>
      </p:sp>
      <p:cxnSp>
        <p:nvCxnSpPr>
          <p:cNvPr id="4" name="直線接點 3"/>
          <p:cNvCxnSpPr/>
          <p:nvPr/>
        </p:nvCxnSpPr>
        <p:spPr bwMode="auto">
          <a:xfrm>
            <a:off x="3635896" y="5240972"/>
            <a:ext cx="0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/>
          <p:nvPr/>
        </p:nvCxnSpPr>
        <p:spPr bwMode="auto">
          <a:xfrm>
            <a:off x="4283968" y="5240972"/>
            <a:ext cx="0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" name="直線接點 7"/>
          <p:cNvCxnSpPr/>
          <p:nvPr/>
        </p:nvCxnSpPr>
        <p:spPr bwMode="auto">
          <a:xfrm>
            <a:off x="3635896" y="6465108"/>
            <a:ext cx="64807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0" name="文字方塊 9"/>
          <p:cNvSpPr txBox="1"/>
          <p:nvPr/>
        </p:nvSpPr>
        <p:spPr>
          <a:xfrm>
            <a:off x="3562226" y="6465108"/>
            <a:ext cx="795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/>
              <a:t>Stack</a:t>
            </a:r>
            <a:endParaRPr lang="zh-TW" altLang="en-US" sz="2000" dirty="0"/>
          </a:p>
        </p:txBody>
      </p:sp>
      <p:sp>
        <p:nvSpPr>
          <p:cNvPr id="13" name="向上箭號 12"/>
          <p:cNvSpPr/>
          <p:nvPr/>
        </p:nvSpPr>
        <p:spPr bwMode="auto">
          <a:xfrm>
            <a:off x="1655676" y="3933056"/>
            <a:ext cx="216024" cy="360040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619672" y="3451058"/>
            <a:ext cx="288032" cy="432048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1" name="向上箭號 30"/>
          <p:cNvSpPr/>
          <p:nvPr/>
        </p:nvSpPr>
        <p:spPr bwMode="auto">
          <a:xfrm>
            <a:off x="6817804" y="3915104"/>
            <a:ext cx="216024" cy="360040"/>
          </a:xfrm>
          <a:prstGeom prst="up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6781800" y="3451058"/>
            <a:ext cx="288032" cy="432048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803695" y="604391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線接點 4"/>
          <p:cNvCxnSpPr/>
          <p:nvPr/>
        </p:nvCxnSpPr>
        <p:spPr bwMode="auto">
          <a:xfrm>
            <a:off x="3635896" y="6043910"/>
            <a:ext cx="64807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5" name="文字方塊 14"/>
          <p:cNvSpPr txBox="1"/>
          <p:nvPr/>
        </p:nvSpPr>
        <p:spPr>
          <a:xfrm>
            <a:off x="3803695" y="566124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直線接點 15"/>
          <p:cNvCxnSpPr/>
          <p:nvPr/>
        </p:nvCxnSpPr>
        <p:spPr bwMode="auto">
          <a:xfrm>
            <a:off x="3635896" y="5661248"/>
            <a:ext cx="64807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34118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9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335120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中途的車站其實就是一個 </a:t>
            </a:r>
            <a:r>
              <a:rPr lang="en-US" altLang="zh-TW" sz="2400" dirty="0">
                <a:latin typeface="Times New Roman" panose="02020603050405020304" pitchFamily="18" charset="0"/>
              </a:rPr>
              <a:t>stack</a:t>
            </a:r>
            <a:r>
              <a:rPr lang="zh-TW" altLang="en-US" sz="2400" dirty="0">
                <a:latin typeface="Times New Roman" panose="02020603050405020304" pitchFamily="18" charset="0"/>
              </a:rPr>
              <a:t>，可藉由模擬得知所給的序列能不能完成！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3333CC"/>
              </a:buClr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</a:rPr>
              <a:t>目標順序</a:t>
            </a:r>
            <a:r>
              <a:rPr lang="en-US" altLang="zh-TW" sz="2400" dirty="0">
                <a:latin typeface="Times New Roman" panose="02020603050405020304" pitchFamily="18" charset="0"/>
              </a:rPr>
              <a:t>				</a:t>
            </a:r>
            <a:r>
              <a:rPr lang="zh-TW" altLang="en-US" sz="2400" dirty="0">
                <a:latin typeface="Times New Roman" panose="02020603050405020304" pitchFamily="18" charset="0"/>
              </a:rPr>
              <a:t>進站順序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3333CC"/>
              </a:buClr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5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6				1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5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6</a:t>
            </a:r>
          </a:p>
        </p:txBody>
      </p:sp>
      <p:cxnSp>
        <p:nvCxnSpPr>
          <p:cNvPr id="4" name="直線接點 3"/>
          <p:cNvCxnSpPr/>
          <p:nvPr/>
        </p:nvCxnSpPr>
        <p:spPr bwMode="auto">
          <a:xfrm>
            <a:off x="3635896" y="5240972"/>
            <a:ext cx="0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/>
          <p:nvPr/>
        </p:nvCxnSpPr>
        <p:spPr bwMode="auto">
          <a:xfrm>
            <a:off x="4283968" y="5240972"/>
            <a:ext cx="0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" name="直線接點 7"/>
          <p:cNvCxnSpPr/>
          <p:nvPr/>
        </p:nvCxnSpPr>
        <p:spPr bwMode="auto">
          <a:xfrm>
            <a:off x="3635896" y="6465108"/>
            <a:ext cx="64807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0" name="文字方塊 9"/>
          <p:cNvSpPr txBox="1"/>
          <p:nvPr/>
        </p:nvSpPr>
        <p:spPr>
          <a:xfrm>
            <a:off x="3562226" y="6465108"/>
            <a:ext cx="795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/>
              <a:t>Stack</a:t>
            </a:r>
            <a:endParaRPr lang="zh-TW" altLang="en-US" sz="2000" dirty="0"/>
          </a:p>
        </p:txBody>
      </p:sp>
      <p:sp>
        <p:nvSpPr>
          <p:cNvPr id="13" name="向上箭號 12"/>
          <p:cNvSpPr/>
          <p:nvPr/>
        </p:nvSpPr>
        <p:spPr bwMode="auto">
          <a:xfrm>
            <a:off x="1943708" y="3933056"/>
            <a:ext cx="216024" cy="360040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907704" y="3451058"/>
            <a:ext cx="288032" cy="432048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1" name="向上箭號 30"/>
          <p:cNvSpPr/>
          <p:nvPr/>
        </p:nvSpPr>
        <p:spPr bwMode="auto">
          <a:xfrm>
            <a:off x="7105836" y="3915104"/>
            <a:ext cx="216024" cy="360040"/>
          </a:xfrm>
          <a:prstGeom prst="up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7069832" y="3451058"/>
            <a:ext cx="288032" cy="432048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803695" y="604391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線接點 4"/>
          <p:cNvCxnSpPr/>
          <p:nvPr/>
        </p:nvCxnSpPr>
        <p:spPr bwMode="auto">
          <a:xfrm>
            <a:off x="3635896" y="6043910"/>
            <a:ext cx="64807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5" name="文字方塊 14"/>
          <p:cNvSpPr txBox="1"/>
          <p:nvPr/>
        </p:nvSpPr>
        <p:spPr>
          <a:xfrm>
            <a:off x="3803695" y="566124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直線接點 15"/>
          <p:cNvCxnSpPr/>
          <p:nvPr/>
        </p:nvCxnSpPr>
        <p:spPr bwMode="auto">
          <a:xfrm>
            <a:off x="3635896" y="5661248"/>
            <a:ext cx="64807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0547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L -0.21007 -0.327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03" y="-1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10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335120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中途的車站其實就是一個 </a:t>
            </a:r>
            <a:r>
              <a:rPr lang="en-US" altLang="zh-TW" sz="2400" dirty="0">
                <a:latin typeface="Times New Roman" panose="02020603050405020304" pitchFamily="18" charset="0"/>
              </a:rPr>
              <a:t>stack</a:t>
            </a:r>
            <a:r>
              <a:rPr lang="zh-TW" altLang="en-US" sz="2400" dirty="0">
                <a:latin typeface="Times New Roman" panose="02020603050405020304" pitchFamily="18" charset="0"/>
              </a:rPr>
              <a:t>，可藉由模擬得知所給的序列能不能完成！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3333CC"/>
              </a:buClr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</a:rPr>
              <a:t>目標順序</a:t>
            </a:r>
            <a:r>
              <a:rPr lang="en-US" altLang="zh-TW" sz="2400" dirty="0">
                <a:latin typeface="Times New Roman" panose="02020603050405020304" pitchFamily="18" charset="0"/>
              </a:rPr>
              <a:t>				</a:t>
            </a:r>
            <a:r>
              <a:rPr lang="zh-TW" altLang="en-US" sz="2400" dirty="0">
                <a:latin typeface="Times New Roman" panose="02020603050405020304" pitchFamily="18" charset="0"/>
              </a:rPr>
              <a:t>進站順序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3333CC"/>
              </a:buClr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5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6				1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5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6</a:t>
            </a:r>
          </a:p>
        </p:txBody>
      </p:sp>
      <p:cxnSp>
        <p:nvCxnSpPr>
          <p:cNvPr id="4" name="直線接點 3"/>
          <p:cNvCxnSpPr/>
          <p:nvPr/>
        </p:nvCxnSpPr>
        <p:spPr bwMode="auto">
          <a:xfrm>
            <a:off x="3635896" y="5240972"/>
            <a:ext cx="0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/>
          <p:nvPr/>
        </p:nvCxnSpPr>
        <p:spPr bwMode="auto">
          <a:xfrm>
            <a:off x="4283968" y="5240972"/>
            <a:ext cx="0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" name="直線接點 7"/>
          <p:cNvCxnSpPr/>
          <p:nvPr/>
        </p:nvCxnSpPr>
        <p:spPr bwMode="auto">
          <a:xfrm>
            <a:off x="3635896" y="6465108"/>
            <a:ext cx="64807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0" name="文字方塊 9"/>
          <p:cNvSpPr txBox="1"/>
          <p:nvPr/>
        </p:nvSpPr>
        <p:spPr>
          <a:xfrm>
            <a:off x="3562226" y="6465108"/>
            <a:ext cx="795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/>
              <a:t>Stack</a:t>
            </a:r>
            <a:endParaRPr lang="zh-TW" altLang="en-US" sz="2000" dirty="0"/>
          </a:p>
        </p:txBody>
      </p:sp>
      <p:sp>
        <p:nvSpPr>
          <p:cNvPr id="13" name="向上箭號 12"/>
          <p:cNvSpPr/>
          <p:nvPr/>
        </p:nvSpPr>
        <p:spPr bwMode="auto">
          <a:xfrm>
            <a:off x="2231740" y="3933056"/>
            <a:ext cx="216024" cy="360040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2195736" y="3451058"/>
            <a:ext cx="288032" cy="432048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1" name="向上箭號 30"/>
          <p:cNvSpPr/>
          <p:nvPr/>
        </p:nvSpPr>
        <p:spPr bwMode="auto">
          <a:xfrm>
            <a:off x="7105836" y="3915104"/>
            <a:ext cx="216024" cy="360040"/>
          </a:xfrm>
          <a:prstGeom prst="up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7069832" y="3451058"/>
            <a:ext cx="288032" cy="432048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803695" y="604391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線接點 4"/>
          <p:cNvCxnSpPr/>
          <p:nvPr/>
        </p:nvCxnSpPr>
        <p:spPr bwMode="auto">
          <a:xfrm>
            <a:off x="3635896" y="6043910"/>
            <a:ext cx="64807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99246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481E-6 L -0.17848 -0.3729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24" y="-1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335120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中途的車站其實就是一個 </a:t>
            </a:r>
            <a:r>
              <a:rPr lang="en-US" altLang="zh-TW" sz="2400" dirty="0">
                <a:latin typeface="Times New Roman" panose="02020603050405020304" pitchFamily="18" charset="0"/>
              </a:rPr>
              <a:t>stack</a:t>
            </a:r>
            <a:r>
              <a:rPr lang="zh-TW" altLang="en-US" sz="2400" dirty="0">
                <a:latin typeface="Times New Roman" panose="02020603050405020304" pitchFamily="18" charset="0"/>
              </a:rPr>
              <a:t>，可藉由模擬得知所給的序列能不能完成！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3333CC"/>
              </a:buClr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</a:rPr>
              <a:t>目標順序</a:t>
            </a:r>
            <a:r>
              <a:rPr lang="en-US" altLang="zh-TW" sz="2400" dirty="0">
                <a:latin typeface="Times New Roman" panose="02020603050405020304" pitchFamily="18" charset="0"/>
              </a:rPr>
              <a:t>				</a:t>
            </a:r>
            <a:r>
              <a:rPr lang="zh-TW" altLang="en-US" sz="2400" dirty="0">
                <a:latin typeface="Times New Roman" panose="02020603050405020304" pitchFamily="18" charset="0"/>
              </a:rPr>
              <a:t>進站順序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3333CC"/>
              </a:buClr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5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6				1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5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6</a:t>
            </a:r>
          </a:p>
        </p:txBody>
      </p:sp>
      <p:cxnSp>
        <p:nvCxnSpPr>
          <p:cNvPr id="4" name="直線接點 3"/>
          <p:cNvCxnSpPr/>
          <p:nvPr/>
        </p:nvCxnSpPr>
        <p:spPr bwMode="auto">
          <a:xfrm>
            <a:off x="3635896" y="5240972"/>
            <a:ext cx="0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/>
          <p:nvPr/>
        </p:nvCxnSpPr>
        <p:spPr bwMode="auto">
          <a:xfrm>
            <a:off x="4283968" y="5240972"/>
            <a:ext cx="0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" name="直線接點 7"/>
          <p:cNvCxnSpPr/>
          <p:nvPr/>
        </p:nvCxnSpPr>
        <p:spPr bwMode="auto">
          <a:xfrm>
            <a:off x="3635896" y="6465108"/>
            <a:ext cx="64807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0" name="文字方塊 9"/>
          <p:cNvSpPr txBox="1"/>
          <p:nvPr/>
        </p:nvSpPr>
        <p:spPr>
          <a:xfrm>
            <a:off x="3562226" y="6465108"/>
            <a:ext cx="795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/>
              <a:t>Stack</a:t>
            </a:r>
            <a:endParaRPr lang="zh-TW" altLang="en-US" sz="2000" dirty="0"/>
          </a:p>
        </p:txBody>
      </p:sp>
      <p:sp>
        <p:nvSpPr>
          <p:cNvPr id="13" name="向上箭號 12"/>
          <p:cNvSpPr/>
          <p:nvPr/>
        </p:nvSpPr>
        <p:spPr bwMode="auto">
          <a:xfrm>
            <a:off x="2519772" y="3933056"/>
            <a:ext cx="216024" cy="360040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2483768" y="3451058"/>
            <a:ext cx="288032" cy="432048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1" name="向上箭號 30"/>
          <p:cNvSpPr/>
          <p:nvPr/>
        </p:nvSpPr>
        <p:spPr bwMode="auto">
          <a:xfrm>
            <a:off x="7105836" y="3915104"/>
            <a:ext cx="216024" cy="360040"/>
          </a:xfrm>
          <a:prstGeom prst="up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7069832" y="3451058"/>
            <a:ext cx="288032" cy="432048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5152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12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335120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中途的車站其實就是一個 </a:t>
            </a:r>
            <a:r>
              <a:rPr lang="en-US" altLang="zh-TW" sz="2400" dirty="0">
                <a:latin typeface="Times New Roman" panose="02020603050405020304" pitchFamily="18" charset="0"/>
              </a:rPr>
              <a:t>stack</a:t>
            </a:r>
            <a:r>
              <a:rPr lang="zh-TW" altLang="en-US" sz="2400" dirty="0">
                <a:latin typeface="Times New Roman" panose="02020603050405020304" pitchFamily="18" charset="0"/>
              </a:rPr>
              <a:t>，可藉由模擬得知所給的序列能不能完成！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3333CC"/>
              </a:buClr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</a:rPr>
              <a:t>目標順序</a:t>
            </a:r>
            <a:r>
              <a:rPr lang="en-US" altLang="zh-TW" sz="2400" dirty="0">
                <a:latin typeface="Times New Roman" panose="02020603050405020304" pitchFamily="18" charset="0"/>
              </a:rPr>
              <a:t>				</a:t>
            </a:r>
            <a:r>
              <a:rPr lang="zh-TW" altLang="en-US" sz="2400" dirty="0">
                <a:latin typeface="Times New Roman" panose="02020603050405020304" pitchFamily="18" charset="0"/>
              </a:rPr>
              <a:t>進站順序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90000"/>
              </a:lnSpc>
              <a:buClr>
                <a:srgbClr val="3333CC"/>
              </a:buClr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5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6				1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5</a:t>
            </a:r>
            <a:r>
              <a:rPr lang="zh-TW" altLang="en-US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000" dirty="0">
                <a:latin typeface="Times New Roman" panose="02020603050405020304" pitchFamily="18" charset="0"/>
                <a:sym typeface="Wingdings" panose="05000000000000000000" pitchFamily="2" charset="2"/>
              </a:rPr>
              <a:t>6</a:t>
            </a:r>
          </a:p>
        </p:txBody>
      </p:sp>
      <p:cxnSp>
        <p:nvCxnSpPr>
          <p:cNvPr id="4" name="直線接點 3"/>
          <p:cNvCxnSpPr/>
          <p:nvPr/>
        </p:nvCxnSpPr>
        <p:spPr bwMode="auto">
          <a:xfrm>
            <a:off x="3635896" y="5240972"/>
            <a:ext cx="0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/>
          <p:nvPr/>
        </p:nvCxnSpPr>
        <p:spPr bwMode="auto">
          <a:xfrm>
            <a:off x="4283968" y="5240972"/>
            <a:ext cx="0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" name="直線接點 7"/>
          <p:cNvCxnSpPr/>
          <p:nvPr/>
        </p:nvCxnSpPr>
        <p:spPr bwMode="auto">
          <a:xfrm>
            <a:off x="3635896" y="6465108"/>
            <a:ext cx="64807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0" name="文字方塊 9"/>
          <p:cNvSpPr txBox="1"/>
          <p:nvPr/>
        </p:nvSpPr>
        <p:spPr>
          <a:xfrm>
            <a:off x="3562226" y="6465108"/>
            <a:ext cx="795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/>
              <a:t>Stack</a:t>
            </a:r>
            <a:endParaRPr lang="zh-TW" altLang="en-US" sz="2000" dirty="0"/>
          </a:p>
        </p:txBody>
      </p:sp>
      <p:sp>
        <p:nvSpPr>
          <p:cNvPr id="13" name="向上箭號 12"/>
          <p:cNvSpPr/>
          <p:nvPr/>
        </p:nvSpPr>
        <p:spPr bwMode="auto">
          <a:xfrm>
            <a:off x="2807804" y="3933056"/>
            <a:ext cx="216024" cy="360040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2771800" y="3451058"/>
            <a:ext cx="288032" cy="432048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1" name="向上箭號 30"/>
          <p:cNvSpPr/>
          <p:nvPr/>
        </p:nvSpPr>
        <p:spPr bwMode="auto">
          <a:xfrm>
            <a:off x="7344308" y="3915104"/>
            <a:ext cx="216024" cy="360040"/>
          </a:xfrm>
          <a:prstGeom prst="up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7308304" y="3451058"/>
            <a:ext cx="288032" cy="432048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4932040" y="5085184"/>
            <a:ext cx="38715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dirty="0">
                <a:latin typeface="+mn-ea"/>
                <a:ea typeface="+mn-ea"/>
                <a:cs typeface="Times New Roman" panose="02020603050405020304" pitchFamily="18" charset="0"/>
              </a:rPr>
              <a:t>做完該序列</a:t>
            </a:r>
            <a:r>
              <a:rPr lang="en-US" altLang="zh-TW" dirty="0">
                <a:latin typeface="+mn-ea"/>
                <a:ea typeface="+mn-ea"/>
                <a:cs typeface="Times New Roman" panose="02020603050405020304" pitchFamily="18" charset="0"/>
              </a:rPr>
              <a:t>	</a:t>
            </a:r>
            <a:r>
              <a:rPr lang="en-US" altLang="zh-TW" dirty="0">
                <a:latin typeface="+mn-ea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zh-TW" altLang="en-US" dirty="0">
                <a:latin typeface="+mn-ea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dirty="0">
                <a:latin typeface="+mn-ea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Yes</a:t>
            </a:r>
          </a:p>
          <a:p>
            <a:endParaRPr lang="en-US" altLang="zh-TW" dirty="0">
              <a:latin typeface="+mn-ea"/>
              <a:ea typeface="+mn-ea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dirty="0">
                <a:latin typeface="+mn-ea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過程產生矛盾</a:t>
            </a:r>
            <a:r>
              <a:rPr lang="en-US" altLang="zh-TW" dirty="0">
                <a:latin typeface="+mn-ea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	</a:t>
            </a:r>
            <a:r>
              <a:rPr lang="zh-TW" altLang="en-US" dirty="0">
                <a:latin typeface="+mn-ea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dirty="0">
                <a:latin typeface="+mn-ea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No</a:t>
            </a:r>
            <a:endParaRPr lang="zh-TW" altLang="en-US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84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13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	使用</a:t>
            </a:r>
            <a:r>
              <a:rPr lang="en-US" altLang="zh-TW" sz="2400" dirty="0">
                <a:latin typeface="Times New Roman" panose="02020603050405020304" pitchFamily="18" charset="0"/>
              </a:rPr>
              <a:t>stack</a:t>
            </a:r>
            <a:r>
              <a:rPr lang="zh-TW" altLang="en-US" sz="2400" dirty="0">
                <a:latin typeface="Times New Roman" panose="02020603050405020304" pitchFamily="18" charset="0"/>
              </a:rPr>
              <a:t>的過程中，要特別注意</a:t>
            </a:r>
            <a:r>
              <a:rPr lang="en-US" altLang="zh-TW" sz="2400" dirty="0">
                <a:latin typeface="Times New Roman" panose="02020603050405020304" pitchFamily="18" charset="0"/>
              </a:rPr>
              <a:t>stack</a:t>
            </a:r>
            <a:r>
              <a:rPr lang="zh-TW" altLang="en-US" sz="2400" dirty="0">
                <a:latin typeface="Times New Roman" panose="02020603050405020304" pitchFamily="18" charset="0"/>
              </a:rPr>
              <a:t>是否為空，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若</a:t>
            </a:r>
            <a:r>
              <a:rPr lang="en-US" altLang="zh-TW" sz="2400" dirty="0">
                <a:latin typeface="Times New Roman" panose="02020603050405020304" pitchFamily="18" charset="0"/>
              </a:rPr>
              <a:t>stack</a:t>
            </a:r>
            <a:r>
              <a:rPr lang="zh-TW" altLang="en-US" sz="2400" dirty="0">
                <a:latin typeface="Times New Roman" panose="02020603050405020304" pitchFamily="18" charset="0"/>
              </a:rPr>
              <a:t>為是空的，你卻呼叫了</a:t>
            </a:r>
            <a:r>
              <a:rPr lang="en-US" altLang="zh-TW" sz="2400" dirty="0" err="1">
                <a:latin typeface="Times New Roman" panose="02020603050405020304" pitchFamily="18" charset="0"/>
              </a:rPr>
              <a:t>stack.top</a:t>
            </a:r>
            <a:r>
              <a:rPr lang="en-US" altLang="zh-TW" sz="2400" dirty="0">
                <a:latin typeface="Times New Roman" panose="02020603050405020304" pitchFamily="18" charset="0"/>
              </a:rPr>
              <a:t>() </a:t>
            </a:r>
            <a:r>
              <a:rPr lang="zh-TW" altLang="en-US" sz="2400" dirty="0">
                <a:latin typeface="Times New Roman" panose="02020603050405020304" pitchFamily="18" charset="0"/>
              </a:rPr>
              <a:t>，會造成錯誤！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92596201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4365</TotalTime>
  <Words>379</Words>
  <Application>Microsoft Office PowerPoint</Application>
  <PresentationFormat>如螢幕大小 (4:3)</PresentationFormat>
  <Paragraphs>157</Paragraphs>
  <Slides>13</Slides>
  <Notes>13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1" baseType="lpstr">
      <vt:lpstr>新細明體</vt:lpstr>
      <vt:lpstr>標楷體</vt:lpstr>
      <vt:lpstr>Arial</vt:lpstr>
      <vt:lpstr>Cambria Math</vt:lpstr>
      <vt:lpstr>Tahoma</vt:lpstr>
      <vt:lpstr>Times New Roman</vt:lpstr>
      <vt:lpstr>Wingdings</vt:lpstr>
      <vt:lpstr>Blends</vt:lpstr>
      <vt:lpstr>514: Rails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181</cp:revision>
  <dcterms:created xsi:type="dcterms:W3CDTF">1601-01-01T00:00:00Z</dcterms:created>
  <dcterms:modified xsi:type="dcterms:W3CDTF">2018-10-10T05:35:20Z</dcterms:modified>
</cp:coreProperties>
</file>