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"/>
  </p:notesMasterIdLst>
  <p:sldIdLst>
    <p:sldId id="380" r:id="rId2"/>
    <p:sldId id="381" r:id="rId3"/>
    <p:sldId id="382" r:id="rId4"/>
    <p:sldId id="383" r:id="rId5"/>
    <p:sldId id="384" r:id="rId6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9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CD972DC-6F0C-48CB-BB0B-CF99E61ACD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A20994CD-A081-4926-8853-69BA6DA6DACA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BF90F80-65C9-40AA-AEA9-5CDE3215D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EC23835-5FC2-4106-8567-69B244CF8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131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A0491A03-A0F5-42B9-A9E1-F9D2E5E84D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B264065-CDDF-4C78-A14A-BD5DD231ECD4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951D9C64-C1A6-4B01-A5D4-3360B0FEC0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421873E-BAA4-4CE4-9D60-689205746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862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>
            <a:extLst>
              <a:ext uri="{FF2B5EF4-FFF2-40B4-BE49-F238E27FC236}">
                <a16:creationId xmlns:a16="http://schemas.microsoft.com/office/drawing/2014/main" id="{53519F6E-3852-44A3-9479-2F55D9BF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B113EB2C-E044-418D-A229-F334720372F6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E8E8D583-8734-4204-AB0E-DEFDA96A23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686: </a:t>
            </a:r>
            <a:r>
              <a:rPr lang="en-US" altLang="zh-TW" b="1" dirty="0" err="1">
                <a:latin typeface="Times New Roman" panose="02020603050405020304" pitchFamily="18" charset="0"/>
              </a:rPr>
              <a:t>Goldbach’s</a:t>
            </a:r>
            <a:r>
              <a:rPr lang="en-US" altLang="zh-TW" b="1" dirty="0">
                <a:latin typeface="Times New Roman" panose="02020603050405020304" pitchFamily="18" charset="0"/>
              </a:rPr>
              <a:t> Conjecture (II)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3">
                <a:extLst>
                  <a:ext uri="{FF2B5EF4-FFF2-40B4-BE49-F238E27FC236}">
                    <a16:creationId xmlns:a16="http://schemas.microsoft.com/office/drawing/2014/main" id="{1FB3CB76-0D59-4DC2-9558-9D41975B2794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07424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★★☆☆☆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題組：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新細明體" panose="02020500000000000000" pitchFamily="18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題號：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686: </a:t>
                </a:r>
                <a:r>
                  <a:rPr lang="en-US" altLang="zh-TW" sz="2400" dirty="0" err="1">
                    <a:latin typeface="Times New Roman" panose="02020603050405020304" pitchFamily="18" charset="0"/>
                  </a:rPr>
                  <a:t>Goldbach’s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 Conjecture (II)</a:t>
                </a:r>
                <a:endParaRPr lang="en-US" altLang="zh-TW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解題者：</a:t>
                </a:r>
                <a:r>
                  <a:rPr lang="zh-CN" altLang="en-US" sz="2400" dirty="0">
                    <a:latin typeface="Times New Roman" panose="02020603050405020304" pitchFamily="18" charset="0"/>
                  </a:rPr>
                  <a:t>陳冠智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解題日期：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20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18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年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5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月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31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給定一個偶數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15</m:t>
                        </m:r>
                      </m:sup>
                    </m:sSup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，計算該數可以由 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2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個質數相加而成的組合有多少。例如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: 8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可以為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3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和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5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之和，且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3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和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5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皆為質數。</a:t>
                </a:r>
                <a:endParaRPr lang="zh-TW" altLang="en-US" sz="2400" dirty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076" name="Rectangle 3">
                <a:extLst>
                  <a:ext uri="{FF2B5EF4-FFF2-40B4-BE49-F238E27FC236}">
                    <a16:creationId xmlns:a16="http://schemas.microsoft.com/office/drawing/2014/main" id="{1FB3CB76-0D59-4DC2-9558-9D41975B27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07424" cy="4789488"/>
              </a:xfrm>
              <a:blipFill>
                <a:blip r:embed="rId3"/>
                <a:stretch>
                  <a:fillRect l="-152" t="-1019" r="-487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6262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2C1F2C90-11B2-4687-A565-4F1E8EF6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95596FE-7586-4D2B-894F-EC4C71FD2CB6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EBC94A8-3A62-41E1-9C2D-61B0303D9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536" y="548680"/>
            <a:ext cx="8077200" cy="5904656"/>
          </a:xfrm>
          <a:extLst/>
        </p:spPr>
        <p:txBody>
          <a:bodyPr numCol="2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endParaRPr lang="en-US" altLang="zh-TW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6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US" altLang="zh-TW" sz="2400" dirty="0">
                <a:latin typeface="Times New Roman" panose="02020603050405020304" pitchFamily="18" charset="0"/>
              </a:rPr>
              <a:t>1 </a:t>
            </a:r>
            <a:r>
              <a:rPr lang="en-US" altLang="zh-TW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一組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  <a:endParaRPr lang="en-US" altLang="zh-TW" sz="2400" dirty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6 = 3 + 3 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10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2 </a:t>
            </a:r>
            <a:r>
              <a:rPr lang="en-US" altLang="zh-TW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兩組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10 = 3 + 7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10 = 5 + 5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88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4 </a:t>
            </a:r>
            <a:r>
              <a:rPr lang="en-US" altLang="zh-TW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四組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88 = 5 + 83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88 = 17 + 71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88 = 29 + 59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88 = 41 + 47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AE1C92C-AE41-4CA7-A41C-7DDA81F40D10}"/>
              </a:ext>
            </a:extLst>
          </p:cNvPr>
          <p:cNvSpPr/>
          <p:nvPr/>
        </p:nvSpPr>
        <p:spPr>
          <a:xfrm>
            <a:off x="2915136" y="1124744"/>
            <a:ext cx="331372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(3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為質數，兩數可相同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BD0208F-678B-460B-8E73-D77E917EC6E0}"/>
              </a:ext>
            </a:extLst>
          </p:cNvPr>
          <p:cNvSpPr/>
          <p:nvPr/>
        </p:nvSpPr>
        <p:spPr>
          <a:xfrm>
            <a:off x="2915136" y="2780928"/>
            <a:ext cx="208262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(3, 5, 7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為質數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880FBF7-C1CD-47FE-9D14-2501791AAF2E}"/>
              </a:ext>
            </a:extLst>
          </p:cNvPr>
          <p:cNvSpPr/>
          <p:nvPr/>
        </p:nvSpPr>
        <p:spPr>
          <a:xfrm>
            <a:off x="2915136" y="4617132"/>
            <a:ext cx="469872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(5, 17, 29, 41, 47, 59, 71, 83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為質數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03266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7C96FC8D-1132-4027-B1A5-05406B051A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404515"/>
                <a:ext cx="7772400" cy="5472757"/>
              </a:xfrm>
            </p:spPr>
            <p:txBody>
              <a:bodyPr/>
              <a:lstStyle/>
              <a:p>
                <a:pPr eaLnBrk="1" hangingPunct="1">
                  <a:lnSpc>
                    <a:spcPct val="150000"/>
                  </a:lnSpc>
                  <a:defRPr/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解法：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Font typeface="Wingdings" panose="05000000000000000000" pitchFamily="2" charset="2"/>
                  <a:buNone/>
                  <a:defRPr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先建立質數表，大小預設為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zh-TW" altLang="en-US" sz="2400" i="1">
                        <a:latin typeface="Cambria Math" panose="02040503050406030204" pitchFamily="18" charset="0"/>
                      </a:rPr>
                      <m:t>大約</m:t>
                    </m:r>
                    <m:r>
                      <a:rPr lang="en-US" altLang="zh-TW" sz="240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US" altLang="zh-TW" sz="2400" i="1" smtClean="0">
                        <a:latin typeface="Cambria Math" panose="02040503050406030204" pitchFamily="18" charset="0"/>
                      </a:rPr>
                      <m:t>K</m:t>
                    </m:r>
                    <m:r>
                      <a:rPr lang="zh-TW" altLang="en-US" sz="2400" i="1">
                        <a:latin typeface="Cambria Math" panose="02040503050406030204" pitchFamily="18" charset="0"/>
                      </a:rPr>
                      <m:t>，即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zh-TW" altLang="en-US" sz="2400" i="1">
                        <a:latin typeface="Cambria Math" panose="02040503050406030204" pitchFamily="18" charset="0"/>
                      </a:rPr>
                      <m:t>的上限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)</a:t>
                </a:r>
              </a:p>
              <a:p>
                <a:pPr marL="0" indent="0" eaLnBrk="1" hangingPunct="1">
                  <a:lnSpc>
                    <a:spcPct val="150000"/>
                  </a:lnSpc>
                  <a:buFont typeface="Wingdings" panose="05000000000000000000" pitchFamily="2" charset="2"/>
                  <a:buNone/>
                  <a:defRPr/>
                </a:pPr>
                <a14:m>
                  <m:oMath xmlns:m="http://schemas.openxmlformats.org/officeDocument/2006/math">
                    <m:r>
                      <a:rPr lang="zh-CN" altLang="en-US" sz="2400" i="1" dirty="0">
                        <a:latin typeface="Cambria Math" panose="02040503050406030204" pitchFamily="18" charset="0"/>
                      </a:rPr>
                      <m:t>設</m:t>
                    </m:r>
                    <m:r>
                      <a:rPr lang="zh-CN" altLang="en-US" sz="2400" b="0" i="1" dirty="0">
                        <a:latin typeface="Cambria Math" panose="02040503050406030204" pitchFamily="18" charset="0"/>
                      </a:rPr>
                      <m:t>兩</m:t>
                    </m:r>
                    <m:r>
                      <a:rPr lang="zh-CN" altLang="en-US" sz="2400" i="1" dirty="0">
                        <a:latin typeface="Cambria Math" panose="02040503050406030204" pitchFamily="18" charset="0"/>
                      </a:rPr>
                      <m:t>質數為</m:t>
                    </m:r>
                    <m:sSub>
                      <m:sSub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zh-CN" altLang="en-US" sz="2400" i="1" dirty="0">
                        <a:latin typeface="Cambria Math" panose="02040503050406030204" pitchFamily="18" charset="0"/>
                      </a:rPr>
                      <m:t>，</m:t>
                    </m:r>
                    <m:r>
                      <a:rPr lang="zh-CN" altLang="en-US" sz="2400" b="0" i="1" dirty="0">
                        <a:latin typeface="Cambria Math" panose="02040503050406030204" pitchFamily="18" charset="0"/>
                      </a:rPr>
                      <m:t>已知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2400" b="0" dirty="0">
                    <a:latin typeface="Times New Roman" panose="02020603050405020304" pitchFamily="18" charset="0"/>
                  </a:rPr>
                  <a:t> </a:t>
                </a:r>
                <a:endParaRPr lang="en-US" altLang="zh-CN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Font typeface="Wingdings" panose="05000000000000000000" pitchFamily="2" charset="2"/>
                  <a:buNone/>
                  <a:defRPr/>
                </a:pPr>
                <a:r>
                  <a:rPr lang="zh-CN" altLang="en-US" sz="2400" dirty="0">
                    <a:latin typeface="Times New Roman" panose="02020603050405020304" pitchFamily="18" charset="0"/>
                  </a:rPr>
                  <a:t>每個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b="0" dirty="0">
                    <a:latin typeface="Times New Roman" panose="02020603050405020304" pitchFamily="18" charset="0"/>
                  </a:rPr>
                  <a:t>只會對應唯一的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sz="2400" b="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Font typeface="Wingdings" panose="05000000000000000000" pitchFamily="2" charset="2"/>
                  <a:buNone/>
                  <a:defRPr/>
                </a:pPr>
                <a:endParaRPr lang="en-US" altLang="zh-CN" sz="2400" b="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Font typeface="Wingdings" panose="05000000000000000000" pitchFamily="2" charset="2"/>
                  <a:buNone/>
                  <a:defRPr/>
                </a:pPr>
                <a:endParaRPr lang="en-US" altLang="zh-CN" sz="2400" b="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Font typeface="Wingdings" panose="05000000000000000000" pitchFamily="2" charset="2"/>
                  <a:buNone/>
                  <a:defRPr/>
                </a:pPr>
                <a:r>
                  <a:rPr lang="zh-CN" altLang="en-US" sz="2400" b="0" dirty="0">
                    <a:latin typeface="Times New Roman" panose="02020603050405020304" pitchFamily="18" charset="0"/>
                  </a:rPr>
                  <a:t>枚舉</a:t>
                </a:r>
                <a14:m>
                  <m:oMath xmlns:m="http://schemas.openxmlformats.org/officeDocument/2006/math">
                    <m:r>
                      <a:rPr lang="zh-CN" altLang="en-US" sz="2400" i="1" dirty="0">
                        <a:latin typeface="Cambria Math" panose="02040503050406030204" pitchFamily="18" charset="0"/>
                      </a:rPr>
                      <m:t>小於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400" i="1" dirty="0" smtClean="0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400" b="0" dirty="0">
                    <a:latin typeface="Times New Roman" panose="02020603050405020304" pitchFamily="18" charset="0"/>
                  </a:rPr>
                  <a:t>奇數對之組合</a:t>
                </a:r>
                <a:endParaRPr lang="en-US" altLang="zh-CN" sz="2400" b="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Font typeface="Wingdings" panose="05000000000000000000" pitchFamily="2" charset="2"/>
                  <a:buNone/>
                  <a:defRPr/>
                </a:pPr>
                <a:r>
                  <a:rPr lang="zh-CN" altLang="en-US" sz="2400" b="0" dirty="0">
                    <a:latin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zh-CN" altLang="en-US" sz="2400" i="1">
                        <a:latin typeface="Cambria Math" panose="02040503050406030204" pitchFamily="18" charset="0"/>
                      </a:rPr>
                      <m:t>同為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質數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即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為一解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2400" b="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Font typeface="Wingdings" panose="05000000000000000000" pitchFamily="2" charset="2"/>
                  <a:buNone/>
                  <a:defRPr/>
                </a:pPr>
                <a:r>
                  <a:rPr lang="en-US" altLang="zh-CN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p.s. 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質數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2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可以個別討論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(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只有當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N=4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時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, 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有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2+2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的組合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)</a:t>
                </a:r>
                <a:endParaRPr lang="en-US" altLang="zh-CN" sz="2400" b="0" dirty="0">
                  <a:solidFill>
                    <a:srgbClr val="0070C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7C96FC8D-1132-4027-B1A5-05406B051A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404515"/>
                <a:ext cx="7772400" cy="5472757"/>
              </a:xfrm>
              <a:blipFill>
                <a:blip r:embed="rId2"/>
                <a:stretch>
                  <a:fillRect l="-1255" b="-412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5" name="投影片編號版面配置區 3">
            <a:extLst>
              <a:ext uri="{FF2B5EF4-FFF2-40B4-BE49-F238E27FC236}">
                <a16:creationId xmlns:a16="http://schemas.microsoft.com/office/drawing/2014/main" id="{F0C640E0-FB6A-43D1-86A2-3E3902E40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DBF4E5F5-E8D8-4A2A-BFAB-9EFF37F7E753}" type="slidenum">
              <a:rPr kumimoji="0" lang="zh-TW" altLang="en-US" sz="1400">
                <a:solidFill>
                  <a:schemeClr val="accent1"/>
                </a:solidFill>
              </a:rPr>
              <a:pPr/>
              <a:t>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562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4E6FEB69-AFBC-41B6-9E42-0793392D17C8}"/>
              </a:ext>
            </a:extLst>
          </p:cNvPr>
          <p:cNvSpPr txBox="1">
            <a:spLocks/>
          </p:cNvSpPr>
          <p:nvPr/>
        </p:nvSpPr>
        <p:spPr bwMode="auto">
          <a:xfrm>
            <a:off x="611560" y="548680"/>
            <a:ext cx="828092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以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為例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CN" sz="2400" kern="0" dirty="0">
                <a:latin typeface="Times New Roman" panose="02020603050405020304" pitchFamily="18" charset="0"/>
              </a:rPr>
              <a:t>10 = 1+9 = 3+7 = 5+5 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以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88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為例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CN" sz="2400" kern="0" dirty="0">
                <a:latin typeface="Times New Roman" panose="02020603050405020304" pitchFamily="18" charset="0"/>
              </a:rPr>
              <a:t>88 = 1+87 = 3+85 = … = 43+45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073E85-943B-42DB-A2F2-497FB294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4</a:t>
            </a:fld>
            <a:endParaRPr lang="en-US" altLang="zh-TW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>
                <a:extLst>
                  <a:ext uri="{FF2B5EF4-FFF2-40B4-BE49-F238E27FC236}">
                    <a16:creationId xmlns:a16="http://schemas.microsoft.com/office/drawing/2014/main" id="{0CDD12D0-5EBB-4A9C-9E8F-BA4AB8987C11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4860032" y="1984217"/>
              <a:ext cx="3483428" cy="11125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70857">
                      <a:extLst>
                        <a:ext uri="{9D8B030D-6E8A-4147-A177-3AD203B41FA5}">
                          <a16:colId xmlns:a16="http://schemas.microsoft.com/office/drawing/2014/main" val="3026012992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970607486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670702848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143316682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/>
                            <a:t>1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3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5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358574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/>
                            <a:t>9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7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5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71344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/>
                            <a:t>Ans</a:t>
                          </a:r>
                          <a:endParaRPr lang="zh-TW" altLang="en-US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>
                              <a:latin typeface="Times New Roman" panose="02020603050405020304" pitchFamily="18" charset="0"/>
                            </a:rPr>
                            <a:t>˅</a:t>
                          </a: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>
                              <a:latin typeface="Times New Roman" panose="02020603050405020304" pitchFamily="18" charset="0"/>
                            </a:rPr>
                            <a:t>˅</a:t>
                          </a:r>
                          <a:endParaRPr lang="zh-TW" altLang="en-US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12464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>
                <a:extLst>
                  <a:ext uri="{FF2B5EF4-FFF2-40B4-BE49-F238E27FC236}">
                    <a16:creationId xmlns:a16="http://schemas.microsoft.com/office/drawing/2014/main" id="{0CDD12D0-5EBB-4A9C-9E8F-BA4AB8987C1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6607961"/>
                  </p:ext>
                </p:extLst>
              </p:nvPr>
            </p:nvGraphicFramePr>
            <p:xfrm>
              <a:off x="4860032" y="1984217"/>
              <a:ext cx="3483428" cy="11125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70857">
                      <a:extLst>
                        <a:ext uri="{9D8B030D-6E8A-4147-A177-3AD203B41FA5}">
                          <a16:colId xmlns:a16="http://schemas.microsoft.com/office/drawing/2014/main" val="3026012992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970607486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670702848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143316682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>
                          <a:blip r:embed="rId2"/>
                          <a:stretch>
                            <a:fillRect l="-699" t="-8197" r="-301399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/>
                            <a:t>1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3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5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358574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>
                          <a:blip r:embed="rId2"/>
                          <a:stretch>
                            <a:fillRect l="-699" t="-108197" r="-301399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/>
                            <a:t>9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7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5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71344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/>
                            <a:t>Ans</a:t>
                          </a:r>
                          <a:endParaRPr lang="zh-TW" altLang="en-US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>
                              <a:latin typeface="Times New Roman" panose="02020603050405020304" pitchFamily="18" charset="0"/>
                            </a:rPr>
                            <a:t>˅</a:t>
                          </a: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>
                              <a:latin typeface="Times New Roman" panose="02020603050405020304" pitchFamily="18" charset="0"/>
                            </a:rPr>
                            <a:t>˅</a:t>
                          </a:r>
                          <a:endParaRPr lang="zh-TW" altLang="en-US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124642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表格 9">
                <a:extLst>
                  <a:ext uri="{FF2B5EF4-FFF2-40B4-BE49-F238E27FC236}">
                    <a16:creationId xmlns:a16="http://schemas.microsoft.com/office/drawing/2014/main" id="{DD224794-4B09-4B03-9FB9-3D527A049A9C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613228" y="5013176"/>
              <a:ext cx="7272816" cy="11125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06068">
                      <a:extLst>
                        <a:ext uri="{9D8B030D-6E8A-4147-A177-3AD203B41FA5}">
                          <a16:colId xmlns:a16="http://schemas.microsoft.com/office/drawing/2014/main" val="3026012992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970607486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2670702848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1433166828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488529219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1218847753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1400181166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2722018505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586960484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64699686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2075610346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2452424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/>
                            <a:t>1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3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5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7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17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29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41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43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358574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/>
                            <a:t>87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TW" sz="18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85</a:t>
                          </a:r>
                          <a:endParaRPr lang="zh-TW" altLang="en-US" sz="1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83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71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59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47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71344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/>
                            <a:t>Ans</a:t>
                          </a:r>
                          <a:endParaRPr lang="zh-TW" altLang="en-US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>
                              <a:latin typeface="Times New Roman" panose="02020603050405020304" pitchFamily="18" charset="0"/>
                            </a:rPr>
                            <a:t>˅</a:t>
                          </a: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>
                              <a:latin typeface="Times New Roman" panose="02020603050405020304" pitchFamily="18" charset="0"/>
                            </a:rPr>
                            <a:t>˅</a:t>
                          </a: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>
                              <a:latin typeface="Times New Roman" panose="02020603050405020304" pitchFamily="18" charset="0"/>
                            </a:rPr>
                            <a:t>˅</a:t>
                          </a: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>
                              <a:latin typeface="Times New Roman" panose="02020603050405020304" pitchFamily="18" charset="0"/>
                            </a:rPr>
                            <a:t>˅</a:t>
                          </a: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12464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表格 9">
                <a:extLst>
                  <a:ext uri="{FF2B5EF4-FFF2-40B4-BE49-F238E27FC236}">
                    <a16:creationId xmlns:a16="http://schemas.microsoft.com/office/drawing/2014/main" id="{DD224794-4B09-4B03-9FB9-3D527A049A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6825861"/>
                  </p:ext>
                </p:extLst>
              </p:nvPr>
            </p:nvGraphicFramePr>
            <p:xfrm>
              <a:off x="613228" y="5013176"/>
              <a:ext cx="7272816" cy="11125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06068">
                      <a:extLst>
                        <a:ext uri="{9D8B030D-6E8A-4147-A177-3AD203B41FA5}">
                          <a16:colId xmlns:a16="http://schemas.microsoft.com/office/drawing/2014/main" val="3026012992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970607486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2670702848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1433166828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488529219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1218847753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1400181166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2722018505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586960484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64699686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2075610346"/>
                        </a:ext>
                      </a:extLst>
                    </a:gridCol>
                    <a:gridCol w="606068">
                      <a:extLst>
                        <a:ext uri="{9D8B030D-6E8A-4147-A177-3AD203B41FA5}">
                          <a16:colId xmlns:a16="http://schemas.microsoft.com/office/drawing/2014/main" val="2452424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>
                          <a:blip r:embed="rId3"/>
                          <a:stretch>
                            <a:fillRect l="-1000" t="-8197" r="-1096000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/>
                            <a:t>1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3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5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7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17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29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41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43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358574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>
                          <a:blip r:embed="rId3"/>
                          <a:stretch>
                            <a:fillRect l="-1000" t="-108197" r="-1096000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/>
                            <a:t>87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TW" sz="18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85</a:t>
                          </a:r>
                          <a:endParaRPr lang="zh-TW" altLang="en-US" sz="1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83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71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59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rgbClr val="0070C0"/>
                              </a:solidFill>
                            </a:rPr>
                            <a:t>47</a:t>
                          </a:r>
                          <a:endParaRPr lang="zh-TW" altLang="en-US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71344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/>
                            <a:t>Ans</a:t>
                          </a:r>
                          <a:endParaRPr lang="zh-TW" altLang="en-US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>
                              <a:latin typeface="Times New Roman" panose="02020603050405020304" pitchFamily="18" charset="0"/>
                            </a:rPr>
                            <a:t>˅</a:t>
                          </a: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>
                              <a:latin typeface="Times New Roman" panose="02020603050405020304" pitchFamily="18" charset="0"/>
                            </a:rPr>
                            <a:t>˅</a:t>
                          </a: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>
                              <a:latin typeface="Times New Roman" panose="02020603050405020304" pitchFamily="18" charset="0"/>
                            </a:rPr>
                            <a:t>˅</a:t>
                          </a: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dirty="0">
                              <a:latin typeface="Times New Roman" panose="02020603050405020304" pitchFamily="18" charset="0"/>
                            </a:rPr>
                            <a:t>˅</a:t>
                          </a:r>
                          <a:endParaRPr lang="zh-TW" alt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124642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15498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F73EE4E-5CA0-453C-8433-485E8B123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5</a:t>
            </a:fld>
            <a:endParaRPr lang="en-US" altLang="zh-TW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13825C32-AA05-4CA1-8CFB-E766DC954E66}"/>
              </a:ext>
            </a:extLst>
          </p:cNvPr>
          <p:cNvSpPr txBox="1">
            <a:spLocks/>
          </p:cNvSpPr>
          <p:nvPr/>
        </p:nvSpPr>
        <p:spPr bwMode="auto">
          <a:xfrm>
            <a:off x="685800" y="549274"/>
            <a:ext cx="7772400" cy="5775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質數表做法：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TW" altLang="en-US" sz="2400" kern="0" dirty="0">
                <a:latin typeface="Times New Roman" panose="02020603050405020304" pitchFamily="18" charset="0"/>
              </a:rPr>
              <a:t>從</a:t>
            </a:r>
            <a:r>
              <a:rPr lang="en-US" altLang="zh-TW" sz="2400" kern="0" dirty="0">
                <a:latin typeface="Times New Roman" panose="02020603050405020304" pitchFamily="18" charset="0"/>
              </a:rPr>
              <a:t>2</a:t>
            </a:r>
            <a:r>
              <a:rPr lang="zh-CN" altLang="en-US" sz="2400" kern="0" dirty="0">
                <a:latin typeface="Times New Roman" panose="02020603050405020304" pitchFamily="18" charset="0"/>
              </a:rPr>
              <a:t>開始，</a:t>
            </a:r>
            <a:r>
              <a:rPr lang="zh-TW" altLang="en-US" sz="2400" kern="0" dirty="0">
                <a:latin typeface="Times New Roman" panose="02020603050405020304" pitchFamily="18" charset="0"/>
              </a:rPr>
              <a:t>過濾掉質數的倍數，剩餘的為質數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以上限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100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為例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CN" sz="2400" kern="0" dirty="0">
                <a:latin typeface="Times New Roman" panose="02020603050405020304" pitchFamily="18" charset="0"/>
              </a:rPr>
              <a:t>2 is prime =&gt; 2, 4, 6, 8, …, 100 are 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not prime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CN" sz="2400" kern="0" dirty="0">
                <a:latin typeface="Times New Roman" panose="02020603050405020304" pitchFamily="18" charset="0"/>
              </a:rPr>
              <a:t>3 is prime =&gt; 3, 6, 9, …, 99 are 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not prime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4 is not prime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CN" sz="2400" kern="0" dirty="0">
                <a:latin typeface="Times New Roman" panose="02020603050405020304" pitchFamily="18" charset="0"/>
              </a:rPr>
              <a:t>5 is prime =&gt; …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CN" sz="2400" kern="0" dirty="0">
                <a:latin typeface="Times New Roman" panose="02020603050405020304" pitchFamily="18" charset="0"/>
              </a:rPr>
              <a:t>…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CN" sz="2400" kern="0" dirty="0">
                <a:latin typeface="Times New Roman" panose="02020603050405020304" pitchFamily="18" charset="0"/>
              </a:rPr>
              <a:t>Finally, we obtained: 2, 3, 5, 7, 11, 13, …, 97</a:t>
            </a:r>
          </a:p>
        </p:txBody>
      </p:sp>
    </p:spTree>
    <p:extLst>
      <p:ext uri="{BB962C8B-B14F-4D97-AF65-F5344CB8AC3E}">
        <p14:creationId xmlns:p14="http://schemas.microsoft.com/office/powerpoint/2010/main" val="4242241473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4365</TotalTime>
  <Words>438</Words>
  <Application>Microsoft Office PowerPoint</Application>
  <PresentationFormat>如螢幕大小 (4:3)</PresentationFormat>
  <Paragraphs>95</Paragraphs>
  <Slides>5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2" baseType="lpstr">
      <vt:lpstr>新細明體</vt:lpstr>
      <vt:lpstr>標楷體</vt:lpstr>
      <vt:lpstr>Cambria Math</vt:lpstr>
      <vt:lpstr>Tahoma</vt:lpstr>
      <vt:lpstr>Times New Roman</vt:lpstr>
      <vt:lpstr>Wingdings</vt:lpstr>
      <vt:lpstr>Blends</vt:lpstr>
      <vt:lpstr>686: Goldbach’s Conjecture (II)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180</cp:revision>
  <dcterms:created xsi:type="dcterms:W3CDTF">1601-01-01T00:00:00Z</dcterms:created>
  <dcterms:modified xsi:type="dcterms:W3CDTF">2018-10-10T05:35:01Z</dcterms:modified>
</cp:coreProperties>
</file>