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307" r:id="rId2"/>
    <p:sldId id="309" r:id="rId3"/>
    <p:sldId id="311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2" r:id="rId13"/>
    <p:sldId id="323" r:id="rId14"/>
    <p:sldId id="321" r:id="rId15"/>
    <p:sldId id="312" r:id="rId16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C8"/>
    <a:srgbClr val="CCFF99"/>
    <a:srgbClr val="D1D1F0"/>
    <a:srgbClr val="FFFF19"/>
    <a:srgbClr val="FFFF89"/>
    <a:srgbClr val="FFFF5D"/>
    <a:srgbClr val="66FF33"/>
    <a:srgbClr val="20C428"/>
    <a:srgbClr val="3BA9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105" d="100"/>
          <a:sy n="105" d="100"/>
        </p:scale>
        <p:origin x="138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043D980C-C414-4612-86C9-14DC40107D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E0957A8A-F979-46CC-9474-86EB49A3365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2B7DB74-C3EC-4514-A933-F07D9A6A5C0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87C11DF1-BB5E-4E12-8D97-A0AAF7BF570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EF84DC62-BECE-4C5D-ADBC-80FFBEB447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EFDFAC92-4DA4-48F6-AC4F-6D7BAC9E1B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7ADD938-CF1D-4DFD-9818-50B5BF140B5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C56AF1D-2885-4E97-8780-06B3DA40D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F4E5DE55-4F85-4791-AFA1-7F7F511B151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46263AF-5726-4E24-B66C-778232710C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D7A7B76-D463-4ADE-BD03-AB4BD93B8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69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76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823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583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03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910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22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563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661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9AD58FC-BCA4-45C0-AEEC-836D06F90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2216B3-741E-49B9-BD81-447AB8D324B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8FF58C6-76D2-42B5-A8F7-4E42D712E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F213B5B-6329-4E0D-99E9-E4A56EC15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116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9AD58FC-BCA4-45C0-AEEC-836D06F90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2216B3-741E-49B9-BD81-447AB8D324B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8FF58C6-76D2-42B5-A8F7-4E42D712E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F213B5B-6329-4E0D-99E9-E4A56EC15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26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9AD58FC-BCA4-45C0-AEEC-836D06F90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2216B3-741E-49B9-BD81-447AB8D324B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8FF58C6-76D2-42B5-A8F7-4E42D712E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F213B5B-6329-4E0D-99E9-E4A56EC15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50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9AD58FC-BCA4-45C0-AEEC-836D06F90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2216B3-741E-49B9-BD81-447AB8D324B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8FF58C6-76D2-42B5-A8F7-4E42D712E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F213B5B-6329-4E0D-99E9-E4A56EC15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53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0C8E0D4-960C-429D-B6F3-351EF2DFFC28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F707E0AE-1EDE-474E-9BEC-32E978E1B7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1AA2B732-CA26-4EBF-98D3-6931C862B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007F3CF0-CE18-47AA-B233-DD442B915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9CD889B6-1971-4078-88DA-E6ECB593BC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80EECF8C-F2AD-4A8C-A575-706D7667D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D1CC661C-CB03-41DB-BC39-B50420B8F4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70A818E5-F6B5-4017-B24C-B25E7C2E2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D14D3320-28D9-4B66-94CA-A281EB80B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4771A3B9-041F-4A7C-ADC6-E74A167ECE6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DF57B008-6E55-4F09-8A23-99ADD70917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FFB56-62A7-4813-942C-05FF026C2802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46506AA5-17F4-48EB-B4E9-C75BD66241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3CF9D186-B921-4932-84FE-E003938D0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1D412-3F4F-48D6-9641-C8EDBEFA387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91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AA5717C-CBFB-4F4C-A926-5CA960D48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C6396-7BE5-4617-9796-050625607AAC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6975D9E-0483-4A06-90DC-33F058D12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6A69AF0-B22B-4CA5-946B-D101E8A42A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759C5-1F5D-4DCA-8484-DF41821C04E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42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F093529-3311-46D2-AA3F-E05497CADB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59328-D6A1-4737-BB69-2A2BF1D32320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3A20B31-E8A3-48E8-92C3-34173C3180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61CE6BB-CE53-47E3-9495-2DBF608FCD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B17D1-5387-438C-BC8B-DF0E3AECC75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27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F59A635-F9E4-4908-B589-506E1EBCEE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9DAB-EA50-4A2E-BD0B-6624349D8DA6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BC28F5D-9AD9-47E5-95CE-BEF8A10898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7513D3B4-CFA7-4B79-8F6B-1DBEB50438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B526E-5A30-493C-BFA0-D7657EDF3BC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3022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FA34330-1BF8-4CE0-A0A2-AD4B29EFF1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A1815-500E-4BCD-8C3E-09AC113A404A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9DDB37CB-1762-41F1-8E65-2E1E04323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DA7A98A8-117B-4EC0-939C-E04CC77223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04A6B-7CD1-43A6-B31D-17D32360E0F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875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56F7853E-F04E-4DEF-9738-58C5B9E4B3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9B7E2-E59B-4B15-95A0-DFF793561A16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3025A87-8DD9-440C-9F69-80E3A089DD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135C812-3258-4697-93FB-95C5EBFE5E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CE2DA-68CF-44C4-82C9-A20571D7CB2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189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4BCBB01A-BE71-40EC-A312-F1BC9B6AE7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A6AE9-EF4E-46A3-985F-94FDF4E5C3FB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3694E50F-B2DA-48A6-A801-BC0E4FBE06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811D874-F4EE-410C-90AD-E4DAB8A45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BD1AD-29D6-449A-A567-654F5F7371A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384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57C52CE-5C83-4360-80C2-F53453FCB3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4F201-BAC2-4823-8066-232027C23A31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B5DCF97-E307-40D3-9B5F-B9EE09FA50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3FC0CD10-DE9E-4C63-B761-E639D62A4A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DBF6D-B22A-4724-BA4E-C49846C1557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7360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F1AA092-7974-46EC-BC4F-85B4B1691A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F1869-979C-487E-A9C0-04D53DB10AB4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B57BBB3-A23F-4100-A5D6-583D3391F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A4B8F9E-1086-4743-BEB2-1D9ECE43BC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9858F-9DF3-4B46-A7D8-9AE73B4BBC2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592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B529027-4366-4CC9-9F1B-935ED1819F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C7D6C-6BB3-4128-ABB3-984ECFA00EA6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6CC7073-C75C-4EC8-9F87-7E993D0B28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5CAE8909-6557-4305-AEFC-1FA30FBCB5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94209-E880-41C7-B98E-0DE8D32360E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665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58422DF-E771-4554-83BF-73641859D7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CD5CE-B7C9-4330-A2BF-7B1EC6D1464B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34C3476-6A82-41BB-AE39-E57A4C3840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AD77BF0-F504-45E7-B080-9B06C32808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D390-B9AB-45B6-BA79-24C3264664C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014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>
            <a:extLst>
              <a:ext uri="{FF2B5EF4-FFF2-40B4-BE49-F238E27FC236}">
                <a16:creationId xmlns:a16="http://schemas.microsoft.com/office/drawing/2014/main" id="{E6D296D3-2DF3-46C1-814D-9FA503A23E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>
            <a:extLst>
              <a:ext uri="{FF2B5EF4-FFF2-40B4-BE49-F238E27FC236}">
                <a16:creationId xmlns:a16="http://schemas.microsoft.com/office/drawing/2014/main" id="{B911DD95-FD46-4814-90E1-657A1C580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939149E2-8BB3-4091-9892-A5B19ACED3E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F317DDC-6F21-4DC5-8250-BFD9CEEEC671}" type="datetime1">
              <a:rPr lang="zh-TW" altLang="en-US"/>
              <a:pPr>
                <a:defRPr/>
              </a:pPr>
              <a:t>2021/3/24</a:t>
            </a:fld>
            <a:endParaRPr lang="en-US" altLang="zh-TW"/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id="{4F9D7333-7D9B-45E4-BBE3-8EC48B7515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4B5C6F08-8DD2-4F4E-B90B-440A45400F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D0FB31A-8374-42E6-9383-55D80DB3E81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>
            <a:extLst>
              <a:ext uri="{FF2B5EF4-FFF2-40B4-BE49-F238E27FC236}">
                <a16:creationId xmlns:a16="http://schemas.microsoft.com/office/drawing/2014/main" id="{8F34DEB5-FC85-4F17-B13A-B0A0DA3D6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FF434975-1AD1-4187-A01D-29AB60CD7F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709: Formatting Text</a:t>
            </a:r>
            <a:endParaRPr lang="en-US" altLang="zh-TW" dirty="0"/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CD6FDF4A-ED2A-4C9C-8015-22191022A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★★★★☆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709: Formatting Text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張育誠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21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25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給定一個寬度 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width 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80 )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，將輸入的文章重新排版以符合該寬度限制，並使整篇文章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cost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 最低。</a:t>
            </a:r>
            <a:b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若有相同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cost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 的排版，則空白優先放後面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b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</a:br>
            <a:b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</a:b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每一個空白有相對應的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cost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 為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TW" sz="2400" i="1" dirty="0">
                <a:latin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-1)</a:t>
            </a:r>
            <a:r>
              <a:rPr lang="en-US" altLang="zh-TW" sz="2400" baseline="30000" dirty="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，若有文字單獨佔據一整行，其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cost 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固定為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500</a:t>
            </a:r>
            <a:r>
              <a:rPr lang="zh-TW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28</a:t>
            </a: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This is the example you are</a:t>
            </a: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actually considering.</a:t>
            </a: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25</a:t>
            </a: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Writing e-mails is fun, and with this program,</a:t>
            </a: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they even look nice.</a:t>
            </a: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－－－－－－－－－－－－－－－－－－－－－－－－－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1234567890123456789012345678  //</a:t>
            </a:r>
            <a:r>
              <a:rPr lang="en-US" altLang="zh-TW" sz="1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output</a:t>
            </a:r>
            <a:r>
              <a:rPr lang="zh-TW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沒有這一行，方便給大家看</a:t>
            </a:r>
            <a:endParaRPr lang="en-US" altLang="zh-TW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This  is  the  example   you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are  actually   considering.</a:t>
            </a:r>
            <a:b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Writing e-mails  is  fun,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and  with  this  program,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they  even   look   nice.</a:t>
            </a:r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0A9A7B05-B557-499C-9F94-3CFB263DA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A5B4C3E5-F89F-46CB-B526-39816B7C618F}"/>
              </a:ext>
            </a:extLst>
          </p:cNvPr>
          <p:cNvCxnSpPr/>
          <p:nvPr/>
        </p:nvCxnSpPr>
        <p:spPr bwMode="auto">
          <a:xfrm>
            <a:off x="381000" y="4581128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C64ADF39-1350-4946-ACBB-9A4632476B92}"/>
              </a:ext>
            </a:extLst>
          </p:cNvPr>
          <p:cNvCxnSpPr/>
          <p:nvPr/>
        </p:nvCxnSpPr>
        <p:spPr bwMode="auto">
          <a:xfrm>
            <a:off x="381000" y="5733256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先將每組文字拆出來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以空白為區隔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使用 </a:t>
            </a:r>
            <a:r>
              <a:rPr lang="en-US" altLang="zh-TW" sz="2400" dirty="0">
                <a:latin typeface="Times New Roman" panose="02020603050405020304" pitchFamily="18" charset="0"/>
              </a:rPr>
              <a:t>dynamic programming (DP)</a:t>
            </a:r>
            <a:r>
              <a:rPr lang="zh-TW" altLang="en-US" sz="2400" dirty="0">
                <a:latin typeface="Times New Roman" panose="02020603050405020304" pitchFamily="18" charset="0"/>
              </a:rPr>
              <a:t> 來解此題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※</a:t>
            </a:r>
            <a:r>
              <a:rPr lang="zh-TW" altLang="en-US" sz="2400" dirty="0">
                <a:latin typeface="Times New Roman" panose="02020603050405020304" pitchFamily="18" charset="0"/>
              </a:rPr>
              <a:t> 由後面往前計算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反向</a:t>
            </a:r>
            <a:r>
              <a:rPr lang="en-US" altLang="zh-TW" sz="2400" dirty="0">
                <a:latin typeface="Times New Roman" panose="02020603050405020304" pitchFamily="18" charset="0"/>
              </a:rPr>
              <a:t>DP)</a:t>
            </a:r>
            <a:r>
              <a:rPr lang="zh-TW" altLang="en-US" sz="2400" dirty="0">
                <a:latin typeface="Times New Roman" panose="02020603050405020304" pitchFamily="18" charset="0"/>
              </a:rPr>
              <a:t>，若由前面往後算，最後印出來的時候需要反著處理，會相對麻煩。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This is the example you are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actually considering.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br>
              <a:rPr lang="en-US" altLang="zh-TW" sz="2400" dirty="0"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</a:b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共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8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組文字，因此我們需要建立一張 </a:t>
            </a:r>
            <a:r>
              <a:rPr lang="en-US" altLang="zh-TW" sz="2400" dirty="0" err="1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dp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表 </a:t>
            </a:r>
            <a:r>
              <a:rPr lang="en-US" altLang="zh-TW" sz="2400" dirty="0" err="1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dp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[8]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2F1C552D-D158-4490-AAB3-858BA7F19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567145"/>
              </p:ext>
            </p:extLst>
          </p:nvPr>
        </p:nvGraphicFramePr>
        <p:xfrm>
          <a:off x="1905371" y="5440680"/>
          <a:ext cx="5378664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333">
                  <a:extLst>
                    <a:ext uri="{9D8B030D-6E8A-4147-A177-3AD203B41FA5}">
                      <a16:colId xmlns:a16="http://schemas.microsoft.com/office/drawing/2014/main" val="860837007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620333925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650119420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309150329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836433389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341557072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086123574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3528926015"/>
                    </a:ext>
                  </a:extLst>
                </a:gridCol>
              </a:tblGrid>
              <a:tr h="37084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Dynamic Programming Table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8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3129152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1868551"/>
                  </a:ext>
                </a:extLst>
              </a:tr>
            </a:tbl>
          </a:graphicData>
        </a:graphic>
      </p:graphicFrame>
      <p:cxnSp>
        <p:nvCxnSpPr>
          <p:cNvPr id="5" name="直線單箭頭接點 4">
            <a:extLst>
              <a:ext uri="{FF2B5EF4-FFF2-40B4-BE49-F238E27FC236}">
                <a16:creationId xmlns:a16="http://schemas.microsoft.com/office/drawing/2014/main" id="{A89327D5-4FAD-401C-B036-C5B0E08551AB}"/>
              </a:ext>
            </a:extLst>
          </p:cNvPr>
          <p:cNvCxnSpPr>
            <a:cxnSpLocks/>
          </p:cNvCxnSpPr>
          <p:nvPr/>
        </p:nvCxnSpPr>
        <p:spPr bwMode="auto">
          <a:xfrm>
            <a:off x="7200292" y="4653832"/>
            <a:ext cx="0" cy="15826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A0E8F80C-7882-4C1D-9F7F-020215E6CD34}"/>
              </a:ext>
            </a:extLst>
          </p:cNvPr>
          <p:cNvSpPr/>
          <p:nvPr/>
        </p:nvSpPr>
        <p:spPr bwMode="auto">
          <a:xfrm>
            <a:off x="6623720" y="4005064"/>
            <a:ext cx="2520280" cy="7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使用 </a:t>
            </a:r>
            <a: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8 ~ 8</a:t>
            </a:r>
            <a:r>
              <a:rPr lang="zh-TW" altLang="en-US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 個文字時，</a:t>
            </a:r>
            <a:b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</a:br>
            <a:r>
              <a:rPr lang="zh-TW" altLang="en-US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整個文章的</a:t>
            </a:r>
            <a: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cost</a:t>
            </a:r>
            <a:endParaRPr kumimoji="1" lang="zh-TW" altLang="en-US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D0D20E9D-1A56-48AA-A4EE-54194B9BBCC8}"/>
              </a:ext>
            </a:extLst>
          </p:cNvPr>
          <p:cNvCxnSpPr>
            <a:cxnSpLocks/>
          </p:cNvCxnSpPr>
          <p:nvPr/>
        </p:nvCxnSpPr>
        <p:spPr bwMode="auto">
          <a:xfrm>
            <a:off x="6516216" y="5229200"/>
            <a:ext cx="0" cy="10073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F61498D-3A8F-467E-87CB-82CE835E4301}"/>
              </a:ext>
            </a:extLst>
          </p:cNvPr>
          <p:cNvSpPr/>
          <p:nvPr/>
        </p:nvSpPr>
        <p:spPr bwMode="auto">
          <a:xfrm>
            <a:off x="5940152" y="3157840"/>
            <a:ext cx="2520280" cy="7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B0F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使用 </a:t>
            </a:r>
            <a: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7 ~ 8</a:t>
            </a:r>
            <a:r>
              <a:rPr lang="zh-TW" altLang="en-US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 個文字時，</a:t>
            </a:r>
            <a:b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</a:br>
            <a:r>
              <a:rPr lang="zh-TW" altLang="en-US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整個文章的</a:t>
            </a:r>
            <a: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cost</a:t>
            </a:r>
            <a:endParaRPr kumimoji="1" lang="zh-TW" altLang="en-US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69CC38DD-69CC-4E3C-A839-EE99A6C5A379}"/>
              </a:ext>
            </a:extLst>
          </p:cNvPr>
          <p:cNvCxnSpPr>
            <a:cxnSpLocks/>
          </p:cNvCxnSpPr>
          <p:nvPr/>
        </p:nvCxnSpPr>
        <p:spPr bwMode="auto">
          <a:xfrm>
            <a:off x="6516216" y="3862640"/>
            <a:ext cx="0" cy="10065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5073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This is the example you are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actually considering.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considering.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一個文字單獨一行，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= 500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6" name="表格 3">
            <a:extLst>
              <a:ext uri="{FF2B5EF4-FFF2-40B4-BE49-F238E27FC236}">
                <a16:creationId xmlns:a16="http://schemas.microsoft.com/office/drawing/2014/main" id="{46EFC0FE-E442-4571-A960-63D42C165D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024159"/>
              </p:ext>
            </p:extLst>
          </p:nvPr>
        </p:nvGraphicFramePr>
        <p:xfrm>
          <a:off x="1168400" y="2071804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  <p:graphicFrame>
        <p:nvGraphicFramePr>
          <p:cNvPr id="7" name="表格 3">
            <a:extLst>
              <a:ext uri="{FF2B5EF4-FFF2-40B4-BE49-F238E27FC236}">
                <a16:creationId xmlns:a16="http://schemas.microsoft.com/office/drawing/2014/main" id="{51AE28CC-BFA1-4EF6-BC48-4C94B2D8F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473687"/>
              </p:ext>
            </p:extLst>
          </p:nvPr>
        </p:nvGraphicFramePr>
        <p:xfrm>
          <a:off x="1168400" y="5074558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209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actually           // 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單獨一行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cost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500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considering.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// 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單獨一行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cost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500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actually________considering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. //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前後都必須有字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actually______considering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._ //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此放法不合題目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8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個空白，其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cost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=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(8-1)</a:t>
            </a:r>
            <a:r>
              <a:rPr lang="en-US" altLang="zh-TW" sz="2400" baseline="300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=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49</a:t>
            </a:r>
            <a:b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49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&lt;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1000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，更新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DP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表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6" name="表格 3">
            <a:extLst>
              <a:ext uri="{FF2B5EF4-FFF2-40B4-BE49-F238E27FC236}">
                <a16:creationId xmlns:a16="http://schemas.microsoft.com/office/drawing/2014/main" id="{3732ECFA-7751-4303-820D-B27F0A3B0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662328"/>
              </p:ext>
            </p:extLst>
          </p:nvPr>
        </p:nvGraphicFramePr>
        <p:xfrm>
          <a:off x="1168400" y="2071804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1000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  <p:graphicFrame>
        <p:nvGraphicFramePr>
          <p:cNvPr id="9" name="表格 3">
            <a:extLst>
              <a:ext uri="{FF2B5EF4-FFF2-40B4-BE49-F238E27FC236}">
                <a16:creationId xmlns:a16="http://schemas.microsoft.com/office/drawing/2014/main" id="{38751EFC-2CB2-4337-AC88-7CA3E6977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439322"/>
              </p:ext>
            </p:extLst>
          </p:nvPr>
        </p:nvGraphicFramePr>
        <p:xfrm>
          <a:off x="1168400" y="531207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675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are                           // 500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actually________considering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 //  49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are_________________actually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// 256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considering.                  // 500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6" name="表格 3">
            <a:extLst>
              <a:ext uri="{FF2B5EF4-FFF2-40B4-BE49-F238E27FC236}">
                <a16:creationId xmlns:a16="http://schemas.microsoft.com/office/drawing/2014/main" id="{C1220747-6131-4F41-82A6-F7019237B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865800"/>
              </p:ext>
            </p:extLst>
          </p:nvPr>
        </p:nvGraphicFramePr>
        <p:xfrm>
          <a:off x="1168400" y="213267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  <p:graphicFrame>
        <p:nvGraphicFramePr>
          <p:cNvPr id="7" name="表格 3">
            <a:extLst>
              <a:ext uri="{FF2B5EF4-FFF2-40B4-BE49-F238E27FC236}">
                <a16:creationId xmlns:a16="http://schemas.microsoft.com/office/drawing/2014/main" id="{B2C3FD8B-DEF8-47E0-A50F-627751F71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049918"/>
              </p:ext>
            </p:extLst>
          </p:nvPr>
        </p:nvGraphicFramePr>
        <p:xfrm>
          <a:off x="1168400" y="486156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6111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are___actually__considering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此放法不合題目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are__actually___considering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空白優先放後面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2 + 3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個空白，其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cost = (2-1)</a:t>
            </a:r>
            <a:r>
              <a:rPr lang="en-US" altLang="zh-TW" sz="2400" baseline="300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2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+ (3-1)</a:t>
            </a:r>
            <a:r>
              <a:rPr lang="en-US" altLang="zh-TW" sz="2400" baseline="300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2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 = 1+4 = 5</a:t>
            </a:r>
            <a:b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</a:b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</a:rPr>
              <a:t>5 &lt; 549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6" name="表格 3">
            <a:extLst>
              <a:ext uri="{FF2B5EF4-FFF2-40B4-BE49-F238E27FC236}">
                <a16:creationId xmlns:a16="http://schemas.microsoft.com/office/drawing/2014/main" id="{C5C288FF-CF6A-436F-9CD2-DC6AEF0B3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127867"/>
              </p:ext>
            </p:extLst>
          </p:nvPr>
        </p:nvGraphicFramePr>
        <p:xfrm>
          <a:off x="1168400" y="113442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  <p:graphicFrame>
        <p:nvGraphicFramePr>
          <p:cNvPr id="7" name="表格 3">
            <a:extLst>
              <a:ext uri="{FF2B5EF4-FFF2-40B4-BE49-F238E27FC236}">
                <a16:creationId xmlns:a16="http://schemas.microsoft.com/office/drawing/2014/main" id="{C37B58D7-0AD8-4DAC-AD57-D47A57E8E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082745"/>
              </p:ext>
            </p:extLst>
          </p:nvPr>
        </p:nvGraphicFramePr>
        <p:xfrm>
          <a:off x="1168400" y="470916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265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763000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you                          // 500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are__actually___considering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   5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you______________________are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// 441 = (22-1)</a:t>
            </a:r>
            <a:r>
              <a:rPr lang="en-US" altLang="zh-TW" sz="2400" baseline="30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2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actually________considering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  49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7" name="表格 3">
            <a:extLst>
              <a:ext uri="{FF2B5EF4-FFF2-40B4-BE49-F238E27FC236}">
                <a16:creationId xmlns:a16="http://schemas.microsoft.com/office/drawing/2014/main" id="{19923ADB-1B89-4751-A577-416F58AA3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74041"/>
              </p:ext>
            </p:extLst>
          </p:nvPr>
        </p:nvGraphicFramePr>
        <p:xfrm>
          <a:off x="1168400" y="214596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  <p:graphicFrame>
        <p:nvGraphicFramePr>
          <p:cNvPr id="9" name="表格 3">
            <a:extLst>
              <a:ext uri="{FF2B5EF4-FFF2-40B4-BE49-F238E27FC236}">
                <a16:creationId xmlns:a16="http://schemas.microsoft.com/office/drawing/2014/main" id="{92C6F99D-8EE2-4292-A880-A83293561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826698"/>
              </p:ext>
            </p:extLst>
          </p:nvPr>
        </p:nvGraphicFramePr>
        <p:xfrm>
          <a:off x="1168400" y="473585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319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763000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you_______are_______</a:t>
            </a: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acutally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//  72 =2*(7-1)</a:t>
            </a:r>
            <a:r>
              <a:rPr lang="en-US" altLang="zh-TW" sz="2400" baseline="30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2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considering.                 // 500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example                      // 500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you______________________are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// 441 = (22-1)</a:t>
            </a:r>
            <a:r>
              <a:rPr lang="en-US" altLang="zh-TW" sz="2400" baseline="30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2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actually________considering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  49 = (8-1)</a:t>
            </a:r>
            <a:r>
              <a:rPr lang="en-US" altLang="zh-TW" sz="2400" baseline="30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2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7" name="表格 3">
            <a:extLst>
              <a:ext uri="{FF2B5EF4-FFF2-40B4-BE49-F238E27FC236}">
                <a16:creationId xmlns:a16="http://schemas.microsoft.com/office/drawing/2014/main" id="{D83041F5-9658-4E80-8B71-76980DCE7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192222"/>
              </p:ext>
            </p:extLst>
          </p:nvPr>
        </p:nvGraphicFramePr>
        <p:xfrm>
          <a:off x="1168400" y="214596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  <p:graphicFrame>
        <p:nvGraphicFramePr>
          <p:cNvPr id="9" name="表格 3">
            <a:extLst>
              <a:ext uri="{FF2B5EF4-FFF2-40B4-BE49-F238E27FC236}">
                <a16:creationId xmlns:a16="http://schemas.microsoft.com/office/drawing/2014/main" id="{E798E039-F93E-4DB0-BE9B-BE96D31B5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20402"/>
              </p:ext>
            </p:extLst>
          </p:nvPr>
        </p:nvGraphicFramePr>
        <p:xfrm>
          <a:off x="1168400" y="509016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054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763000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example__________________you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// 289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</a:t>
            </a:r>
            <a:r>
              <a:rPr lang="zh-TW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(18-1)</a:t>
            </a:r>
            <a:r>
              <a:rPr lang="en-US" altLang="zh-TW" sz="2400" baseline="30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2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are__actually___considering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   5 = 1+4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example_______you________are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// 85 = 36+49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actually________considering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 49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7" name="表格 3">
            <a:extLst>
              <a:ext uri="{FF2B5EF4-FFF2-40B4-BE49-F238E27FC236}">
                <a16:creationId xmlns:a16="http://schemas.microsoft.com/office/drawing/2014/main" id="{67C762B7-A78A-4572-9B45-07E061570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895946"/>
              </p:ext>
            </p:extLst>
          </p:nvPr>
        </p:nvGraphicFramePr>
        <p:xfrm>
          <a:off x="1168400" y="216789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294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  <p:graphicFrame>
        <p:nvGraphicFramePr>
          <p:cNvPr id="9" name="表格 3">
            <a:extLst>
              <a:ext uri="{FF2B5EF4-FFF2-40B4-BE49-F238E27FC236}">
                <a16:creationId xmlns:a16="http://schemas.microsoft.com/office/drawing/2014/main" id="{B7D04F9A-009F-4495-AB3D-421AE484E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331991"/>
              </p:ext>
            </p:extLst>
          </p:nvPr>
        </p:nvGraphicFramePr>
        <p:xfrm>
          <a:off x="1168400" y="4825270"/>
          <a:ext cx="680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07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38965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2651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80084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34004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967689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68008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8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134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31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This__is__the__example___you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// 7 = 1+1+1+4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are__actually___considering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. // 5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計算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cost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時，順便紀錄從 </a:t>
            </a:r>
            <a:r>
              <a:rPr lang="en-US" altLang="zh-TW" sz="2400" dirty="0" err="1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 到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 為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cost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最低，</a:t>
            </a:r>
            <a:b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因此可以知道每一列的開頭與結尾分別是哪幾個文字，</a:t>
            </a:r>
            <a:b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印的時候，再將空白平均分配即可。</a:t>
            </a:r>
            <a:b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計算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cost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時，空白也是平均分配的，故方法都一樣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Courier New" panose="02070309020205020404" pitchFamily="49" charset="0"/>
                <a:sym typeface="Wingdings" panose="05000000000000000000" pitchFamily="2" charset="2"/>
              </a:rPr>
              <a:t>)</a:t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C07D54A-74EC-4FC1-8D23-DBF189E9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8" name="表格 2">
            <a:extLst>
              <a:ext uri="{FF2B5EF4-FFF2-40B4-BE49-F238E27FC236}">
                <a16:creationId xmlns:a16="http://schemas.microsoft.com/office/drawing/2014/main" id="{8E31DBC1-65E8-47CF-A667-E3890613A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69003"/>
              </p:ext>
            </p:extLst>
          </p:nvPr>
        </p:nvGraphicFramePr>
        <p:xfrm>
          <a:off x="1882668" y="2316480"/>
          <a:ext cx="5378664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333">
                  <a:extLst>
                    <a:ext uri="{9D8B030D-6E8A-4147-A177-3AD203B41FA5}">
                      <a16:colId xmlns:a16="http://schemas.microsoft.com/office/drawing/2014/main" val="860837007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620333925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650119420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309150329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836433389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341557072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086123574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3528926015"/>
                    </a:ext>
                  </a:extLst>
                </a:gridCol>
              </a:tblGrid>
              <a:tr h="37084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Dynamic Programming Table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8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12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1868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641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3B85DE61-72C0-43E6-AE13-542B1859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4188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83A8F0-5CCA-499A-A7C2-79715E22838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4EE587B-6313-47AD-8496-E2F0F757B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0999" y="685800"/>
            <a:ext cx="8493225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altLang="zh-TW" sz="2400" dirty="0">
                <a:latin typeface="Times New Roman" panose="02020603050405020304" pitchFamily="18" charset="0"/>
              </a:rPr>
              <a:t>cost = sum( (</a:t>
            </a:r>
            <a:r>
              <a:rPr lang="en-US" altLang="zh-TW" sz="2400" i="1" dirty="0">
                <a:latin typeface="Times New Roman" panose="02020603050405020304" pitchFamily="18" charset="0"/>
              </a:rPr>
              <a:t>x</a:t>
            </a:r>
            <a:r>
              <a:rPr lang="en-US" altLang="zh-TW" sz="2400" dirty="0">
                <a:latin typeface="Times New Roman" panose="02020603050405020304" pitchFamily="18" charset="0"/>
              </a:rPr>
              <a:t>-1)</a:t>
            </a:r>
            <a:r>
              <a:rPr lang="en-US" altLang="zh-TW" sz="2400" baseline="30000" dirty="0">
                <a:latin typeface="Times New Roman" panose="02020603050405020304" pitchFamily="18" charset="0"/>
              </a:rPr>
              <a:t>2</a:t>
            </a:r>
            <a:r>
              <a:rPr lang="en-US" altLang="zh-TW" sz="2400" dirty="0">
                <a:latin typeface="Times New Roman" panose="02020603050405020304" pitchFamily="18" charset="0"/>
              </a:rPr>
              <a:t> )   (or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500</a:t>
            </a:r>
            <a:r>
              <a:rPr lang="en-US" altLang="zh-TW" sz="2400" dirty="0">
                <a:latin typeface="Times New Roman" panose="02020603050405020304" pitchFamily="18" charset="0"/>
              </a:rPr>
              <a:t>, if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one word for one line)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cost(</a:t>
            </a:r>
            <a:r>
              <a:rPr lang="en-US" altLang="zh-TW" sz="2400" i="1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, </a:t>
            </a:r>
            <a:r>
              <a:rPr lang="en-US" altLang="zh-TW" sz="2400" i="1" dirty="0">
                <a:latin typeface="Times New Roman" panose="02020603050405020304" pitchFamily="18" charset="0"/>
              </a:rPr>
              <a:t>j</a:t>
            </a:r>
            <a:r>
              <a:rPr lang="en-US" altLang="zh-TW" sz="2400" dirty="0">
                <a:latin typeface="Times New Roman" panose="02020603050405020304" pitchFamily="18" charset="0"/>
              </a:rPr>
              <a:t>) : </a:t>
            </a:r>
            <a:r>
              <a:rPr lang="zh-TW" altLang="en-US" sz="2400" dirty="0">
                <a:latin typeface="Times New Roman" panose="02020603050405020304" pitchFamily="18" charset="0"/>
              </a:rPr>
              <a:t>第</a:t>
            </a:r>
            <a:r>
              <a:rPr lang="en-US" altLang="zh-TW" sz="2400" i="1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 ~ </a:t>
            </a:r>
            <a:r>
              <a:rPr lang="en-US" altLang="zh-TW" sz="2400" i="1" dirty="0">
                <a:latin typeface="Times New Roman" panose="02020603050405020304" pitchFamily="18" charset="0"/>
              </a:rPr>
              <a:t>j</a:t>
            </a:r>
            <a:r>
              <a:rPr lang="zh-TW" altLang="en-US" sz="2400" dirty="0">
                <a:latin typeface="Times New Roman" panose="02020603050405020304" pitchFamily="18" charset="0"/>
              </a:rPr>
              <a:t> 個字 組成一行的 </a:t>
            </a:r>
            <a:r>
              <a:rPr lang="en-US" altLang="zh-TW" sz="2400" dirty="0">
                <a:latin typeface="Times New Roman" panose="02020603050405020304" pitchFamily="18" charset="0"/>
              </a:rPr>
              <a:t>cost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表格 3">
            <a:extLst>
              <a:ext uri="{FF2B5EF4-FFF2-40B4-BE49-F238E27FC236}">
                <a16:creationId xmlns:a16="http://schemas.microsoft.com/office/drawing/2014/main" id="{18CB4EF9-3728-4F0A-9A2D-2D605BE98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473252"/>
              </p:ext>
            </p:extLst>
          </p:nvPr>
        </p:nvGraphicFramePr>
        <p:xfrm>
          <a:off x="289200" y="1916832"/>
          <a:ext cx="8679533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2995">
                  <a:extLst>
                    <a:ext uri="{9D8B030D-6E8A-4147-A177-3AD203B41FA5}">
                      <a16:colId xmlns:a16="http://schemas.microsoft.com/office/drawing/2014/main" val="3985637166"/>
                    </a:ext>
                  </a:extLst>
                </a:gridCol>
                <a:gridCol w="860733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860733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1032354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6024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71727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1082880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1355864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350672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9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cost(</a:t>
                      </a:r>
                      <a:r>
                        <a:rPr lang="en-US" altLang="zh-TW" sz="1800" i="1" baseline="0" dirty="0" err="1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, </a:t>
                      </a:r>
                      <a:r>
                        <a:rPr lang="en-US" altLang="zh-TW" sz="1800" i="1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j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441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145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*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*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484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*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*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59766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289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*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215679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289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*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684887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441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*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913811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256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761734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11344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424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959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3B85DE61-72C0-43E6-AE13-542B1859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4188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83A8F0-5CCA-499A-A7C2-79715E22838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8" name="表格 3">
            <a:extLst>
              <a:ext uri="{FF2B5EF4-FFF2-40B4-BE49-F238E27FC236}">
                <a16:creationId xmlns:a16="http://schemas.microsoft.com/office/drawing/2014/main" id="{C51B4D15-AAE5-4890-A534-D94F8357E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383441"/>
              </p:ext>
            </p:extLst>
          </p:nvPr>
        </p:nvGraphicFramePr>
        <p:xfrm>
          <a:off x="233588" y="2792752"/>
          <a:ext cx="8679533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2995">
                  <a:extLst>
                    <a:ext uri="{9D8B030D-6E8A-4147-A177-3AD203B41FA5}">
                      <a16:colId xmlns:a16="http://schemas.microsoft.com/office/drawing/2014/main" val="3985637166"/>
                    </a:ext>
                  </a:extLst>
                </a:gridCol>
                <a:gridCol w="860733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860733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1032354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976024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717278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1082880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1355864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350672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9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F(</a:t>
                      </a:r>
                      <a:r>
                        <a:rPr lang="en-US" altLang="zh-TW" sz="1800" i="1" baseline="0" dirty="0" err="1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, </a:t>
                      </a:r>
                      <a:r>
                        <a:rPr lang="en-US" altLang="zh-TW" sz="1800" i="1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j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Dynamic Programming Table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441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145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484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170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559766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289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215679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289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134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684887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4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441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D1D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913811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256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761734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11344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424628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77EC542C-2EDE-4154-A126-761FCB79A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685800"/>
            <a:ext cx="8493225" cy="59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n-US" altLang="zh-TW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min( F(</a:t>
            </a:r>
            <a:r>
              <a:rPr lang="en-US" altLang="zh-TW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-1) + cost(</a:t>
            </a:r>
            <a:r>
              <a:rPr lang="en-US" altLang="zh-TW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), </a:t>
            </a:r>
            <a:r>
              <a:rPr lang="en-US" altLang="zh-TW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zh-TW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TW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第 </a:t>
            </a:r>
            <a:r>
              <a:rPr lang="en-US" altLang="zh-TW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~ </a:t>
            </a:r>
            <a:r>
              <a:rPr lang="en-US" altLang="zh-TW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個字 的文章最小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cost )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zh-TW" sz="2400" dirty="0">
                <a:highlight>
                  <a:srgbClr val="FFFF19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490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min( </a:t>
            </a:r>
            <a:r>
              <a:rPr lang="en-US" altLang="zh-TW" sz="2400" dirty="0">
                <a:highlight>
                  <a:srgbClr val="D1D1F0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72+500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, </a:t>
            </a:r>
            <a:r>
              <a:rPr lang="en-US" altLang="zh-TW" sz="2400" dirty="0">
                <a:highlight>
                  <a:srgbClr val="CCFF99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441+49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, </a:t>
            </a:r>
            <a:r>
              <a:rPr lang="en-US" altLang="zh-TW" sz="2400" dirty="0">
                <a:highlight>
                  <a:srgbClr val="FFF4C8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500+5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)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= min( </a:t>
            </a:r>
            <a:r>
              <a:rPr lang="en-US" altLang="zh-TW" sz="2400" dirty="0">
                <a:highlight>
                  <a:srgbClr val="D1D1F0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572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, </a:t>
            </a:r>
            <a:r>
              <a:rPr lang="en-US" altLang="zh-TW" sz="2400" dirty="0">
                <a:highlight>
                  <a:srgbClr val="CCFF99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490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, </a:t>
            </a:r>
            <a:r>
              <a:rPr lang="en-US" altLang="zh-TW" sz="2400" dirty="0">
                <a:highlight>
                  <a:srgbClr val="FFF4C8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505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)</a:t>
            </a:r>
            <a:b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zh-TW" sz="2400" kern="0" dirty="0">
                <a:latin typeface="Times New Roman" panose="02020603050405020304" pitchFamily="18" charset="0"/>
              </a:rPr>
            </a:br>
            <a:br>
              <a:rPr lang="en-US" altLang="zh-TW" sz="2400" kern="0" dirty="0">
                <a:latin typeface="Times New Roman" panose="02020603050405020304" pitchFamily="18" charset="0"/>
              </a:rPr>
            </a:br>
            <a:br>
              <a:rPr lang="en-US" altLang="zh-TW" sz="2400" kern="0" dirty="0">
                <a:latin typeface="Times New Roman" panose="02020603050405020304" pitchFamily="18" charset="0"/>
              </a:rPr>
            </a:br>
            <a:endParaRPr lang="en-US" altLang="zh-TW" sz="2400" kern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516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3B85DE61-72C0-43E6-AE13-542B1859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83A8F0-5CCA-499A-A7C2-79715E22838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4EE587B-6313-47AD-8496-E2F0F757B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0999" y="685800"/>
            <a:ext cx="8493225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TW" altLang="en-US" sz="2400" dirty="0">
                <a:latin typeface="Times New Roman" panose="02020603050405020304" pitchFamily="18" charset="0"/>
              </a:rPr>
              <a:t>由於題目要求全部文字的排版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F(</a:t>
            </a:r>
            <a:r>
              <a:rPr lang="en-US" altLang="zh-TW" sz="2400" i="1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, 8) )</a:t>
            </a:r>
            <a:r>
              <a:rPr lang="zh-TW" altLang="en-US" sz="2400" dirty="0">
                <a:latin typeface="Times New Roman" panose="02020603050405020304" pitchFamily="18" charset="0"/>
              </a:rPr>
              <a:t>，故只要使用最後一個 </a:t>
            </a:r>
            <a:r>
              <a:rPr lang="en-US" altLang="zh-TW" sz="2400" dirty="0">
                <a:latin typeface="Times New Roman" panose="02020603050405020304" pitchFamily="18" charset="0"/>
              </a:rPr>
              <a:t>column</a:t>
            </a:r>
            <a:r>
              <a:rPr lang="zh-TW" altLang="en-US" sz="2400" dirty="0">
                <a:latin typeface="Times New Roman" panose="02020603050405020304" pitchFamily="18" charset="0"/>
              </a:rPr>
              <a:t> 即可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" name="表格 2">
            <a:extLst>
              <a:ext uri="{FF2B5EF4-FFF2-40B4-BE49-F238E27FC236}">
                <a16:creationId xmlns:a16="http://schemas.microsoft.com/office/drawing/2014/main" id="{BCB9BAE4-8754-4215-8C64-8297D0967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687224"/>
              </p:ext>
            </p:extLst>
          </p:nvPr>
        </p:nvGraphicFramePr>
        <p:xfrm>
          <a:off x="380999" y="3412404"/>
          <a:ext cx="5378664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333">
                  <a:extLst>
                    <a:ext uri="{9D8B030D-6E8A-4147-A177-3AD203B41FA5}">
                      <a16:colId xmlns:a16="http://schemas.microsoft.com/office/drawing/2014/main" val="860837007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620333925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650119420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309150329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1836433389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341557072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2086123574"/>
                    </a:ext>
                  </a:extLst>
                </a:gridCol>
                <a:gridCol w="672333">
                  <a:extLst>
                    <a:ext uri="{9D8B030D-6E8A-4147-A177-3AD203B41FA5}">
                      <a16:colId xmlns:a16="http://schemas.microsoft.com/office/drawing/2014/main" val="3528926015"/>
                    </a:ext>
                  </a:extLst>
                </a:gridCol>
              </a:tblGrid>
              <a:tr h="37084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Dynamic Programming Table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8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12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1868551"/>
                  </a:ext>
                </a:extLst>
              </a:tr>
            </a:tbl>
          </a:graphicData>
        </a:graphic>
      </p:graphicFrame>
      <p:graphicFrame>
        <p:nvGraphicFramePr>
          <p:cNvPr id="11" name="表格 3">
            <a:extLst>
              <a:ext uri="{FF2B5EF4-FFF2-40B4-BE49-F238E27FC236}">
                <a16:creationId xmlns:a16="http://schemas.microsoft.com/office/drawing/2014/main" id="{F30EC7E2-5B22-40CF-A071-4A3FEFEC6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297767"/>
              </p:ext>
            </p:extLst>
          </p:nvPr>
        </p:nvGraphicFramePr>
        <p:xfrm>
          <a:off x="6444208" y="1859280"/>
          <a:ext cx="1793667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2995">
                  <a:extLst>
                    <a:ext uri="{9D8B030D-6E8A-4147-A177-3AD203B41FA5}">
                      <a16:colId xmlns:a16="http://schemas.microsoft.com/office/drawing/2014/main" val="3985637166"/>
                    </a:ext>
                  </a:extLst>
                </a:gridCol>
                <a:gridCol w="1350672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</a:tblGrid>
              <a:tr h="26729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F(</a:t>
                      </a:r>
                      <a:r>
                        <a:rPr lang="en-US" altLang="zh-TW" sz="1800" i="1" baseline="0" dirty="0" err="1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, </a:t>
                      </a:r>
                      <a:r>
                        <a:rPr lang="en-US" altLang="zh-TW" sz="1800" i="1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j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5628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559766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215679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134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684887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913811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761734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11344"/>
                  </a:ext>
                </a:extLst>
              </a:tr>
              <a:tr h="267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500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424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115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3B85DE61-72C0-43E6-AE13-542B1859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83A8F0-5CCA-499A-A7C2-79715E22838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4EE587B-6313-47AD-8496-E2F0F757B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0999" y="685800"/>
            <a:ext cx="8493225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zh-TW" altLang="en-US" sz="2400" dirty="0">
                <a:latin typeface="Times New Roman" panose="02020603050405020304" pitchFamily="18" charset="0"/>
              </a:rPr>
              <a:t>可以先將每個文字的長度累計儲存起來，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計算時直接取得紀錄的長度，不用重新計算所用到的長度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如果計算 </a:t>
            </a:r>
            <a:r>
              <a:rPr lang="en-US" altLang="zh-TW" sz="2400" dirty="0">
                <a:latin typeface="Times New Roman" panose="02020603050405020304" pitchFamily="18" charset="0"/>
              </a:rPr>
              <a:t>“you are”</a:t>
            </a:r>
            <a:r>
              <a:rPr lang="zh-TW" altLang="en-US" sz="2400" dirty="0">
                <a:latin typeface="Times New Roman" panose="02020603050405020304" pitchFamily="18" charset="0"/>
              </a:rPr>
              <a:t>，只要直接算 </a:t>
            </a:r>
            <a:r>
              <a:rPr lang="en-US" altLang="zh-TW" sz="2400" dirty="0">
                <a:latin typeface="Times New Roman" panose="02020603050405020304" pitchFamily="18" charset="0"/>
              </a:rPr>
              <a:t>length[6] – length[4] = 6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zh-TW" altLang="en-US" sz="2400" dirty="0">
                <a:latin typeface="Times New Roman" panose="02020603050405020304" pitchFamily="18" charset="0"/>
              </a:rPr>
              <a:t>一組空白的長度只要計算 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剩餘多少空間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/ (j-</a:t>
            </a:r>
            <a:r>
              <a:rPr lang="en-US" altLang="zh-TW" sz="24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TW" altLang="en-US" sz="2400" dirty="0">
                <a:latin typeface="Times New Roman" panose="02020603050405020304" pitchFamily="18" charset="0"/>
              </a:rPr>
              <a:t> 即可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因為每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個字之間只會有一組空白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如果計算 </a:t>
            </a:r>
            <a:r>
              <a:rPr lang="en-US" altLang="zh-TW" sz="2400" dirty="0">
                <a:latin typeface="Times New Roman" panose="02020603050405020304" pitchFamily="18" charset="0"/>
              </a:rPr>
              <a:t>“this is the example you”</a:t>
            </a:r>
            <a:r>
              <a:rPr lang="zh-TW" altLang="en-US" sz="2400" dirty="0">
                <a:latin typeface="Times New Roman" panose="02020603050405020304" pitchFamily="18" charset="0"/>
              </a:rPr>
              <a:t>，剩餘空間為 </a:t>
            </a:r>
            <a:r>
              <a:rPr lang="en-US" altLang="zh-TW" sz="2400" dirty="0">
                <a:latin typeface="Times New Roman" panose="02020603050405020304" pitchFamily="18" charset="0"/>
              </a:rPr>
              <a:t>28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– 19=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9</a:t>
            </a:r>
            <a:r>
              <a:rPr lang="zh-TW" altLang="en-US" sz="2400" dirty="0">
                <a:latin typeface="Times New Roman" panose="02020603050405020304" pitchFamily="18" charset="0"/>
              </a:rPr>
              <a:t>，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9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/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(5-1)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=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2...1</a:t>
            </a:r>
            <a:r>
              <a:rPr lang="zh-TW" altLang="en-US" sz="2400" dirty="0">
                <a:latin typeface="Times New Roman" panose="02020603050405020304" pitchFamily="18" charset="0"/>
              </a:rPr>
              <a:t>，可以知道兩兩間平均有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個空白，靠後的再多分配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個空白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1234567890123456789012345678</a:t>
            </a:r>
            <a:br>
              <a:rPr lang="en-US" altLang="zh-TW" sz="24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This__is__the__example___you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D5372E5C-7072-4517-826E-9999EE5F0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349611"/>
              </p:ext>
            </p:extLst>
          </p:nvPr>
        </p:nvGraphicFramePr>
        <p:xfrm>
          <a:off x="269775" y="1916832"/>
          <a:ext cx="860445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6050">
                  <a:extLst>
                    <a:ext uri="{9D8B030D-6E8A-4147-A177-3AD203B41FA5}">
                      <a16:colId xmlns:a16="http://schemas.microsoft.com/office/drawing/2014/main" val="1311313703"/>
                    </a:ext>
                  </a:extLst>
                </a:gridCol>
                <a:gridCol w="689429">
                  <a:extLst>
                    <a:ext uri="{9D8B030D-6E8A-4147-A177-3AD203B41FA5}">
                      <a16:colId xmlns:a16="http://schemas.microsoft.com/office/drawing/2014/main" val="3299295909"/>
                    </a:ext>
                  </a:extLst>
                </a:gridCol>
                <a:gridCol w="689429">
                  <a:extLst>
                    <a:ext uri="{9D8B030D-6E8A-4147-A177-3AD203B41FA5}">
                      <a16:colId xmlns:a16="http://schemas.microsoft.com/office/drawing/2014/main" val="3400981171"/>
                    </a:ext>
                  </a:extLst>
                </a:gridCol>
                <a:gridCol w="689429">
                  <a:extLst>
                    <a:ext uri="{9D8B030D-6E8A-4147-A177-3AD203B41FA5}">
                      <a16:colId xmlns:a16="http://schemas.microsoft.com/office/drawing/2014/main" val="238702644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665827391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1813235756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380371786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37650137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val="950193617"/>
                    </a:ext>
                  </a:extLst>
                </a:gridCol>
              </a:tblGrid>
              <a:tr h="370840">
                <a:tc gridSpan="9"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sum of length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this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is 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the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example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you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are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actually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considering.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526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16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19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22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30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42</a:t>
                      </a:r>
                      <a:endParaRPr lang="zh-TW" altLang="en-US" sz="24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124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823581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2830</TotalTime>
  <Words>1686</Words>
  <Application>Microsoft Office PowerPoint</Application>
  <PresentationFormat>如螢幕大小 (4:3)</PresentationFormat>
  <Paragraphs>556</Paragraphs>
  <Slides>15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0" baseType="lpstr">
      <vt:lpstr>Courier New</vt:lpstr>
      <vt:lpstr>Tahoma</vt:lpstr>
      <vt:lpstr>Times New Roman</vt:lpstr>
      <vt:lpstr>Wingdings</vt:lpstr>
      <vt:lpstr>Blends</vt:lpstr>
      <vt:lpstr>709: Formatting Text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育誠 張</cp:lastModifiedBy>
  <cp:revision>331</cp:revision>
  <dcterms:created xsi:type="dcterms:W3CDTF">1601-01-01T00:00:00Z</dcterms:created>
  <dcterms:modified xsi:type="dcterms:W3CDTF">2021-03-24T06:52:45Z</dcterms:modified>
</cp:coreProperties>
</file>